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Hobo" panose="020B0604020202020204" charset="0"/>
      <p:regular r:id="rId22"/>
    </p:embeddedFont>
    <p:embeddedFont>
      <p:font typeface="Open Sans" panose="020B0606030504020204" pitchFamily="34" charset="0"/>
      <p:regular r:id="rId23"/>
    </p:embeddedFont>
    <p:embeddedFont>
      <p:font typeface="Open Sans Bold" panose="020B0604020202020204" charset="0"/>
      <p:regular r:id="rId24"/>
    </p:embeddedFont>
    <p:embeddedFont>
      <p:font typeface="Sergio Trendy"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6"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sv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gi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gif"/><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1936538" y="1562100"/>
            <a:ext cx="15322762" cy="8229600"/>
          </a:xfrm>
          <a:custGeom>
            <a:avLst/>
            <a:gdLst/>
            <a:ahLst/>
            <a:cxnLst/>
            <a:rect l="l" t="t" r="r" b="b"/>
            <a:pathLst>
              <a:path w="15322762" h="8229600">
                <a:moveTo>
                  <a:pt x="0" y="0"/>
                </a:moveTo>
                <a:lnTo>
                  <a:pt x="15322762" y="0"/>
                </a:lnTo>
                <a:lnTo>
                  <a:pt x="15322762"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3120032"/>
            <a:ext cx="18288000" cy="4525234"/>
          </a:xfrm>
          <a:prstGeom prst="rect">
            <a:avLst/>
          </a:prstGeom>
        </p:spPr>
        <p:txBody>
          <a:bodyPr lIns="0" tIns="0" rIns="0" bIns="0" rtlCol="0" anchor="t">
            <a:spAutoFit/>
          </a:bodyPr>
          <a:lstStyle/>
          <a:p>
            <a:pPr algn="ctr">
              <a:lnSpc>
                <a:spcPts val="12177"/>
              </a:lnSpc>
            </a:pPr>
            <a:r>
              <a:rPr lang="en-US" sz="11709" dirty="0">
                <a:solidFill>
                  <a:srgbClr val="FFFFFF"/>
                </a:solidFill>
                <a:latin typeface="Sergio Trendy"/>
                <a:ea typeface="Sergio Trendy"/>
                <a:cs typeface="Sergio Trendy"/>
                <a:sym typeface="Sergio Trendy"/>
              </a:rPr>
              <a:t>Telecommunication churn</a:t>
            </a:r>
          </a:p>
          <a:p>
            <a:pPr algn="ctr">
              <a:lnSpc>
                <a:spcPts val="12177"/>
              </a:lnSpc>
            </a:pPr>
            <a:endParaRPr lang="en-US" sz="11709" dirty="0">
              <a:solidFill>
                <a:srgbClr val="FFFFFF"/>
              </a:solidFill>
              <a:latin typeface="Sergio Trendy"/>
              <a:ea typeface="Sergio Trendy"/>
              <a:cs typeface="Sergio Trendy"/>
              <a:sym typeface="Sergio Trendy"/>
            </a:endParaRPr>
          </a:p>
        </p:txBody>
      </p:sp>
      <p:sp>
        <p:nvSpPr>
          <p:cNvPr id="4" name="Freeform 4"/>
          <p:cNvSpPr/>
          <p:nvPr/>
        </p:nvSpPr>
        <p:spPr>
          <a:xfrm>
            <a:off x="8269784" y="1028700"/>
            <a:ext cx="1748432" cy="1748432"/>
          </a:xfrm>
          <a:custGeom>
            <a:avLst/>
            <a:gdLst/>
            <a:ahLst/>
            <a:cxnLst/>
            <a:rect l="l" t="t" r="r" b="b"/>
            <a:pathLst>
              <a:path w="1748432" h="1748432">
                <a:moveTo>
                  <a:pt x="0" y="0"/>
                </a:moveTo>
                <a:lnTo>
                  <a:pt x="1748432" y="0"/>
                </a:lnTo>
                <a:lnTo>
                  <a:pt x="1748432" y="1748432"/>
                </a:lnTo>
                <a:lnTo>
                  <a:pt x="0" y="1748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5775233" y="7011019"/>
            <a:ext cx="2294426" cy="3018981"/>
          </a:xfrm>
          <a:custGeom>
            <a:avLst/>
            <a:gdLst/>
            <a:ahLst/>
            <a:cxnLst/>
            <a:rect l="l" t="t" r="r" b="b"/>
            <a:pathLst>
              <a:path w="2294426" h="3018981">
                <a:moveTo>
                  <a:pt x="0" y="0"/>
                </a:moveTo>
                <a:lnTo>
                  <a:pt x="2294425" y="0"/>
                </a:lnTo>
                <a:lnTo>
                  <a:pt x="2294425" y="3018981"/>
                </a:lnTo>
                <a:lnTo>
                  <a:pt x="0" y="30189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6116291" y="5912941"/>
            <a:ext cx="6963256" cy="852356"/>
          </a:xfrm>
          <a:prstGeom prst="rect">
            <a:avLst/>
          </a:prstGeom>
        </p:spPr>
        <p:txBody>
          <a:bodyPr lIns="0" tIns="0" rIns="0" bIns="0" rtlCol="0" anchor="t">
            <a:spAutoFit/>
          </a:bodyPr>
          <a:lstStyle/>
          <a:p>
            <a:pPr algn="ctr">
              <a:lnSpc>
                <a:spcPts val="6926"/>
              </a:lnSpc>
            </a:pPr>
            <a:r>
              <a:rPr lang="en-US" sz="4947">
                <a:solidFill>
                  <a:srgbClr val="FFFFFF"/>
                </a:solidFill>
                <a:latin typeface="Hobo"/>
                <a:ea typeface="Hobo"/>
                <a:cs typeface="Hobo"/>
                <a:sym typeface="Hobo"/>
              </a:rPr>
              <a:t>Presented by Group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379184" y="319916"/>
            <a:ext cx="7573040" cy="2588603"/>
          </a:xfrm>
          <a:custGeom>
            <a:avLst/>
            <a:gdLst/>
            <a:ahLst/>
            <a:cxnLst/>
            <a:rect l="l" t="t" r="r" b="b"/>
            <a:pathLst>
              <a:path w="7573040" h="2588603">
                <a:moveTo>
                  <a:pt x="0" y="0"/>
                </a:moveTo>
                <a:lnTo>
                  <a:pt x="7573041" y="0"/>
                </a:lnTo>
                <a:lnTo>
                  <a:pt x="7573041" y="2588603"/>
                </a:lnTo>
                <a:lnTo>
                  <a:pt x="0" y="25886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18999"/>
            </a:blip>
            <a:stretch>
              <a:fillRect t="-9222" b="-9222"/>
            </a:stretch>
          </a:blipFill>
        </p:spPr>
        <p:txBody>
          <a:bodyPr/>
          <a:lstStyle/>
          <a:p>
            <a:endParaRPr lang="en-US"/>
          </a:p>
        </p:txBody>
      </p:sp>
      <p:sp>
        <p:nvSpPr>
          <p:cNvPr id="6" name="TextBox 6"/>
          <p:cNvSpPr txBox="1"/>
          <p:nvPr/>
        </p:nvSpPr>
        <p:spPr>
          <a:xfrm>
            <a:off x="1028700" y="1080731"/>
            <a:ext cx="6274009" cy="1827788"/>
          </a:xfrm>
          <a:prstGeom prst="rect">
            <a:avLst/>
          </a:prstGeom>
        </p:spPr>
        <p:txBody>
          <a:bodyPr lIns="0" tIns="0" rIns="0" bIns="0" rtlCol="0" anchor="t">
            <a:spAutoFit/>
          </a:bodyPr>
          <a:lstStyle/>
          <a:p>
            <a:pPr algn="ctr">
              <a:lnSpc>
                <a:spcPts val="7310"/>
              </a:lnSpc>
            </a:pPr>
            <a:r>
              <a:rPr lang="en-US" sz="5221">
                <a:solidFill>
                  <a:srgbClr val="022C5E"/>
                </a:solidFill>
                <a:latin typeface="Hobo"/>
                <a:ea typeface="Hobo"/>
                <a:cs typeface="Hobo"/>
                <a:sym typeface="Hobo"/>
              </a:rPr>
              <a:t>Feature Engineering</a:t>
            </a:r>
          </a:p>
          <a:p>
            <a:pPr algn="ctr">
              <a:lnSpc>
                <a:spcPts val="7310"/>
              </a:lnSpc>
            </a:pPr>
            <a:endParaRPr lang="en-US" sz="5221">
              <a:solidFill>
                <a:srgbClr val="022C5E"/>
              </a:solidFill>
              <a:latin typeface="Hobo"/>
              <a:ea typeface="Hobo"/>
              <a:cs typeface="Hobo"/>
              <a:sym typeface="Hobo"/>
            </a:endParaRPr>
          </a:p>
        </p:txBody>
      </p:sp>
      <p:sp>
        <p:nvSpPr>
          <p:cNvPr id="7" name="TextBox 7"/>
          <p:cNvSpPr txBox="1"/>
          <p:nvPr/>
        </p:nvSpPr>
        <p:spPr>
          <a:xfrm>
            <a:off x="1028700" y="3277882"/>
            <a:ext cx="16230600" cy="5691430"/>
          </a:xfrm>
          <a:prstGeom prst="rect">
            <a:avLst/>
          </a:prstGeom>
        </p:spPr>
        <p:txBody>
          <a:bodyPr lIns="0" tIns="0" rIns="0" bIns="0" rtlCol="0" anchor="t">
            <a:spAutoFit/>
          </a:bodyPr>
          <a:lstStyle/>
          <a:p>
            <a:pPr algn="l">
              <a:lnSpc>
                <a:spcPts val="6405"/>
              </a:lnSpc>
            </a:pPr>
            <a:r>
              <a:rPr lang="en-US" sz="4575" dirty="0">
                <a:solidFill>
                  <a:srgbClr val="022C5E"/>
                </a:solidFill>
                <a:latin typeface="Open Sans"/>
                <a:ea typeface="Open Sans"/>
                <a:cs typeface="Open Sans"/>
                <a:sym typeface="Open Sans"/>
              </a:rPr>
              <a:t>• Converted (</a:t>
            </a:r>
            <a:r>
              <a:rPr lang="en-US" sz="4575">
                <a:solidFill>
                  <a:srgbClr val="022C5E"/>
                </a:solidFill>
                <a:latin typeface="Open Sans"/>
                <a:ea typeface="Open Sans"/>
                <a:cs typeface="Open Sans"/>
                <a:sym typeface="Open Sans"/>
              </a:rPr>
              <a:t>Label Encoder)categorical </a:t>
            </a:r>
            <a:r>
              <a:rPr lang="en-US" sz="4575" dirty="0">
                <a:solidFill>
                  <a:srgbClr val="022C5E"/>
                </a:solidFill>
                <a:latin typeface="Open Sans"/>
                <a:ea typeface="Open Sans"/>
                <a:cs typeface="Open Sans"/>
                <a:sym typeface="Open Sans"/>
              </a:rPr>
              <a:t>variables (Yes/No) into numerical format.</a:t>
            </a:r>
          </a:p>
          <a:p>
            <a:pPr algn="l">
              <a:lnSpc>
                <a:spcPts val="6405"/>
              </a:lnSpc>
            </a:pPr>
            <a:r>
              <a:rPr lang="en-US" sz="4575" dirty="0">
                <a:solidFill>
                  <a:srgbClr val="022C5E"/>
                </a:solidFill>
                <a:latin typeface="Open Sans"/>
                <a:ea typeface="Open Sans"/>
                <a:cs typeface="Open Sans"/>
                <a:sym typeface="Open Sans"/>
              </a:rPr>
              <a:t>• Created new features like </a:t>
            </a:r>
            <a:r>
              <a:rPr lang="en-US" sz="4575" dirty="0" err="1">
                <a:solidFill>
                  <a:srgbClr val="022C5E"/>
                </a:solidFill>
                <a:latin typeface="Open Sans"/>
                <a:ea typeface="Open Sans"/>
                <a:cs typeface="Open Sans"/>
                <a:sym typeface="Open Sans"/>
              </a:rPr>
              <a:t>total_call_charge</a:t>
            </a:r>
            <a:r>
              <a:rPr lang="en-US" sz="4575" dirty="0">
                <a:solidFill>
                  <a:srgbClr val="022C5E"/>
                </a:solidFill>
                <a:latin typeface="Open Sans"/>
                <a:ea typeface="Open Sans"/>
                <a:cs typeface="Open Sans"/>
                <a:sym typeface="Open Sans"/>
              </a:rPr>
              <a:t>, </a:t>
            </a:r>
            <a:r>
              <a:rPr lang="en-US" sz="4575" dirty="0" err="1">
                <a:solidFill>
                  <a:srgbClr val="022C5E"/>
                </a:solidFill>
                <a:latin typeface="Open Sans"/>
                <a:ea typeface="Open Sans"/>
                <a:cs typeface="Open Sans"/>
                <a:sym typeface="Open Sans"/>
              </a:rPr>
              <a:t>total_minutes</a:t>
            </a:r>
            <a:r>
              <a:rPr lang="en-US" sz="4575" dirty="0">
                <a:solidFill>
                  <a:srgbClr val="022C5E"/>
                </a:solidFill>
                <a:latin typeface="Open Sans"/>
                <a:ea typeface="Open Sans"/>
                <a:cs typeface="Open Sans"/>
                <a:sym typeface="Open Sans"/>
              </a:rPr>
              <a:t>.</a:t>
            </a:r>
          </a:p>
          <a:p>
            <a:pPr algn="l">
              <a:lnSpc>
                <a:spcPts val="6405"/>
              </a:lnSpc>
            </a:pPr>
            <a:r>
              <a:rPr lang="en-US" sz="4575" dirty="0">
                <a:solidFill>
                  <a:srgbClr val="022C5E"/>
                </a:solidFill>
                <a:latin typeface="Open Sans"/>
                <a:ea typeface="Open Sans"/>
                <a:cs typeface="Open Sans"/>
                <a:sym typeface="Open Sans"/>
              </a:rPr>
              <a:t>• Normalized (Standard Scaler)numeric columns for better model performance.</a:t>
            </a:r>
          </a:p>
          <a:p>
            <a:pPr algn="l">
              <a:lnSpc>
                <a:spcPts val="6405"/>
              </a:lnSpc>
            </a:pPr>
            <a:r>
              <a:rPr lang="en-US" sz="4575" dirty="0">
                <a:solidFill>
                  <a:srgbClr val="022C5E"/>
                </a:solidFill>
                <a:latin typeface="Open Sans"/>
                <a:ea typeface="Open Sans"/>
                <a:cs typeface="Open Sans"/>
                <a:sym typeface="Open Sans"/>
              </a:rPr>
              <a:t>• Split dataset into 80% training and 20% testing sets.</a:t>
            </a:r>
          </a:p>
          <a:p>
            <a:pPr algn="l">
              <a:lnSpc>
                <a:spcPts val="6405"/>
              </a:lnSpc>
            </a:pPr>
            <a:endParaRPr lang="en-US" sz="4575" dirty="0">
              <a:solidFill>
                <a:srgbClr val="022C5E"/>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379184" y="319916"/>
            <a:ext cx="7573040" cy="2588603"/>
          </a:xfrm>
          <a:custGeom>
            <a:avLst/>
            <a:gdLst/>
            <a:ahLst/>
            <a:cxnLst/>
            <a:rect l="l" t="t" r="r" b="b"/>
            <a:pathLst>
              <a:path w="7573040" h="2588603">
                <a:moveTo>
                  <a:pt x="0" y="0"/>
                </a:moveTo>
                <a:lnTo>
                  <a:pt x="7573041" y="0"/>
                </a:lnTo>
                <a:lnTo>
                  <a:pt x="7573041" y="2588603"/>
                </a:lnTo>
                <a:lnTo>
                  <a:pt x="0" y="25886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5"/>
          <p:cNvPicPr>
            <a:picLocks noChangeAspect="1"/>
          </p:cNvPicPr>
          <p:nvPr/>
        </p:nvPicPr>
        <p:blipFill>
          <a:blip r:embed="rId4">
            <a:alphaModFix amt="8999"/>
          </a:blip>
          <a:srcRect/>
          <a:stretch>
            <a:fillRect/>
          </a:stretch>
        </p:blipFill>
        <p:spPr>
          <a:xfrm>
            <a:off x="8658512" y="88791"/>
            <a:ext cx="9629488" cy="10198209"/>
          </a:xfrm>
          <a:prstGeom prst="rect">
            <a:avLst/>
          </a:prstGeom>
        </p:spPr>
      </p:pic>
      <p:sp>
        <p:nvSpPr>
          <p:cNvPr id="6" name="TextBox 6"/>
          <p:cNvSpPr txBox="1"/>
          <p:nvPr/>
        </p:nvSpPr>
        <p:spPr>
          <a:xfrm>
            <a:off x="457722" y="923925"/>
            <a:ext cx="6844987" cy="1984594"/>
          </a:xfrm>
          <a:prstGeom prst="rect">
            <a:avLst/>
          </a:prstGeom>
        </p:spPr>
        <p:txBody>
          <a:bodyPr lIns="0" tIns="0" rIns="0" bIns="0" rtlCol="0" anchor="t">
            <a:spAutoFit/>
          </a:bodyPr>
          <a:lstStyle/>
          <a:p>
            <a:pPr algn="ctr">
              <a:lnSpc>
                <a:spcPts val="7976"/>
              </a:lnSpc>
            </a:pPr>
            <a:r>
              <a:rPr lang="en-US" sz="5697">
                <a:solidFill>
                  <a:srgbClr val="022C5E"/>
                </a:solidFill>
                <a:latin typeface="Hobo"/>
                <a:ea typeface="Hobo"/>
                <a:cs typeface="Hobo"/>
                <a:sym typeface="Hobo"/>
              </a:rPr>
              <a:t>Model Building</a:t>
            </a:r>
          </a:p>
          <a:p>
            <a:pPr algn="ctr">
              <a:lnSpc>
                <a:spcPts val="7976"/>
              </a:lnSpc>
            </a:pPr>
            <a:endParaRPr lang="en-US" sz="5697">
              <a:solidFill>
                <a:srgbClr val="022C5E"/>
              </a:solidFill>
              <a:latin typeface="Hobo"/>
              <a:ea typeface="Hobo"/>
              <a:cs typeface="Hobo"/>
              <a:sym typeface="Hobo"/>
            </a:endParaRPr>
          </a:p>
        </p:txBody>
      </p:sp>
      <p:sp>
        <p:nvSpPr>
          <p:cNvPr id="7" name="TextBox 7"/>
          <p:cNvSpPr txBox="1"/>
          <p:nvPr/>
        </p:nvSpPr>
        <p:spPr>
          <a:xfrm>
            <a:off x="1028700" y="2813269"/>
            <a:ext cx="15717312" cy="7009118"/>
          </a:xfrm>
          <a:prstGeom prst="rect">
            <a:avLst/>
          </a:prstGeom>
        </p:spPr>
        <p:txBody>
          <a:bodyPr lIns="0" tIns="0" rIns="0" bIns="0" rtlCol="0" anchor="t">
            <a:spAutoFit/>
          </a:bodyPr>
          <a:lstStyle/>
          <a:p>
            <a:pPr algn="l">
              <a:lnSpc>
                <a:spcPts val="6203"/>
              </a:lnSpc>
            </a:pPr>
            <a:r>
              <a:rPr lang="en-US" sz="4430">
                <a:solidFill>
                  <a:srgbClr val="022C5E"/>
                </a:solidFill>
                <a:latin typeface="Open Sans"/>
                <a:ea typeface="Open Sans"/>
                <a:cs typeface="Open Sans"/>
                <a:sym typeface="Open Sans"/>
              </a:rPr>
              <a:t>• Applied multiple classification algorithms:</a:t>
            </a:r>
          </a:p>
          <a:p>
            <a:pPr algn="l">
              <a:lnSpc>
                <a:spcPts val="6203"/>
              </a:lnSpc>
            </a:pPr>
            <a:r>
              <a:rPr lang="en-US" sz="4430">
                <a:solidFill>
                  <a:srgbClr val="022C5E"/>
                </a:solidFill>
                <a:latin typeface="Open Sans"/>
                <a:ea typeface="Open Sans"/>
                <a:cs typeface="Open Sans"/>
                <a:sym typeface="Open Sans"/>
              </a:rPr>
              <a:t>   - Logistic Regression</a:t>
            </a:r>
          </a:p>
          <a:p>
            <a:pPr algn="l">
              <a:lnSpc>
                <a:spcPts val="6203"/>
              </a:lnSpc>
            </a:pPr>
            <a:r>
              <a:rPr lang="en-US" sz="4430">
                <a:solidFill>
                  <a:srgbClr val="022C5E"/>
                </a:solidFill>
                <a:latin typeface="Open Sans"/>
                <a:ea typeface="Open Sans"/>
                <a:cs typeface="Open Sans"/>
                <a:sym typeface="Open Sans"/>
              </a:rPr>
              <a:t>   - Decision Tree Classifier</a:t>
            </a:r>
          </a:p>
          <a:p>
            <a:pPr algn="l">
              <a:lnSpc>
                <a:spcPts val="6203"/>
              </a:lnSpc>
            </a:pPr>
            <a:r>
              <a:rPr lang="en-US" sz="4430">
                <a:solidFill>
                  <a:srgbClr val="022C5E"/>
                </a:solidFill>
                <a:latin typeface="Open Sans"/>
                <a:ea typeface="Open Sans"/>
                <a:cs typeface="Open Sans"/>
                <a:sym typeface="Open Sans"/>
              </a:rPr>
              <a:t>   - Random Forest Classifier</a:t>
            </a:r>
          </a:p>
          <a:p>
            <a:pPr algn="l">
              <a:lnSpc>
                <a:spcPts val="6203"/>
              </a:lnSpc>
            </a:pPr>
            <a:r>
              <a:rPr lang="en-US" sz="4430">
                <a:solidFill>
                  <a:srgbClr val="022C5E"/>
                </a:solidFill>
                <a:latin typeface="Open Sans"/>
                <a:ea typeface="Open Sans"/>
                <a:cs typeface="Open Sans"/>
                <a:sym typeface="Open Sans"/>
              </a:rPr>
              <a:t>   - XGBoost</a:t>
            </a:r>
          </a:p>
          <a:p>
            <a:pPr algn="l">
              <a:lnSpc>
                <a:spcPts val="6203"/>
              </a:lnSpc>
            </a:pPr>
            <a:r>
              <a:rPr lang="en-US" sz="4430">
                <a:solidFill>
                  <a:srgbClr val="022C5E"/>
                </a:solidFill>
                <a:latin typeface="Open Sans"/>
                <a:ea typeface="Open Sans"/>
                <a:cs typeface="Open Sans"/>
                <a:sym typeface="Open Sans"/>
              </a:rPr>
              <a:t>• Used GridSearchCV for hyperparameter tuning.</a:t>
            </a:r>
          </a:p>
          <a:p>
            <a:pPr algn="l">
              <a:lnSpc>
                <a:spcPts val="6203"/>
              </a:lnSpc>
            </a:pPr>
            <a:r>
              <a:rPr lang="en-US" sz="4430">
                <a:solidFill>
                  <a:srgbClr val="022C5E"/>
                </a:solidFill>
                <a:latin typeface="Open Sans"/>
                <a:ea typeface="Open Sans"/>
                <a:cs typeface="Open Sans"/>
                <a:sym typeface="Open Sans"/>
              </a:rPr>
              <a:t>• Evaluated models using accuracy, precision, recall, F1-score, and ROC-AUC.</a:t>
            </a:r>
          </a:p>
          <a:p>
            <a:pPr algn="l">
              <a:lnSpc>
                <a:spcPts val="6203"/>
              </a:lnSpc>
            </a:pPr>
            <a:endParaRPr lang="en-US" sz="4430">
              <a:solidFill>
                <a:srgbClr val="022C5E"/>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379184" y="319916"/>
            <a:ext cx="7573040" cy="2588603"/>
          </a:xfrm>
          <a:custGeom>
            <a:avLst/>
            <a:gdLst/>
            <a:ahLst/>
            <a:cxnLst/>
            <a:rect l="l" t="t" r="r" b="b"/>
            <a:pathLst>
              <a:path w="7573040" h="2588603">
                <a:moveTo>
                  <a:pt x="0" y="0"/>
                </a:moveTo>
                <a:lnTo>
                  <a:pt x="7573041" y="0"/>
                </a:lnTo>
                <a:lnTo>
                  <a:pt x="7573041" y="2588603"/>
                </a:lnTo>
                <a:lnTo>
                  <a:pt x="0" y="25886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929062" y="1866900"/>
            <a:ext cx="9144000" cy="8146205"/>
          </a:xfrm>
          <a:custGeom>
            <a:avLst/>
            <a:gdLst/>
            <a:ahLst/>
            <a:cxnLst/>
            <a:rect l="l" t="t" r="r" b="b"/>
            <a:pathLst>
              <a:path w="9144000" h="8146205">
                <a:moveTo>
                  <a:pt x="0" y="0"/>
                </a:moveTo>
                <a:lnTo>
                  <a:pt x="9144000" y="0"/>
                </a:lnTo>
                <a:lnTo>
                  <a:pt x="9144000" y="8146205"/>
                </a:lnTo>
                <a:lnTo>
                  <a:pt x="0" y="8146205"/>
                </a:lnTo>
                <a:lnTo>
                  <a:pt x="0" y="0"/>
                </a:lnTo>
                <a:close/>
              </a:path>
            </a:pathLst>
          </a:custGeom>
          <a:blipFill>
            <a:blip r:embed="rId4"/>
            <a:stretch>
              <a:fillRect l="-1154" r="-1154" b="-595"/>
            </a:stretch>
          </a:blipFill>
        </p:spPr>
        <p:txBody>
          <a:bodyPr/>
          <a:lstStyle/>
          <a:p>
            <a:endParaRPr lang="en-US"/>
          </a:p>
        </p:txBody>
      </p:sp>
      <p:sp>
        <p:nvSpPr>
          <p:cNvPr id="6" name="Freeform 6"/>
          <p:cNvSpPr/>
          <p:nvPr/>
        </p:nvSpPr>
        <p:spPr>
          <a:xfrm>
            <a:off x="0" y="95823"/>
            <a:ext cx="10249593" cy="10287000"/>
          </a:xfrm>
          <a:custGeom>
            <a:avLst/>
            <a:gdLst/>
            <a:ahLst/>
            <a:cxnLst/>
            <a:rect l="l" t="t" r="r" b="b"/>
            <a:pathLst>
              <a:path w="10249593" h="10287000">
                <a:moveTo>
                  <a:pt x="0" y="0"/>
                </a:moveTo>
                <a:lnTo>
                  <a:pt x="10249593" y="0"/>
                </a:lnTo>
                <a:lnTo>
                  <a:pt x="10249593" y="10287000"/>
                </a:lnTo>
                <a:lnTo>
                  <a:pt x="0" y="10287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457722" y="914400"/>
            <a:ext cx="7084315" cy="2059845"/>
          </a:xfrm>
          <a:prstGeom prst="rect">
            <a:avLst/>
          </a:prstGeom>
        </p:spPr>
        <p:txBody>
          <a:bodyPr lIns="0" tIns="0" rIns="0" bIns="0" rtlCol="0" anchor="t">
            <a:spAutoFit/>
          </a:bodyPr>
          <a:lstStyle/>
          <a:p>
            <a:pPr algn="ctr">
              <a:lnSpc>
                <a:spcPts val="8254"/>
              </a:lnSpc>
            </a:pPr>
            <a:r>
              <a:rPr lang="en-US" sz="5896">
                <a:solidFill>
                  <a:srgbClr val="022C5E"/>
                </a:solidFill>
                <a:latin typeface="Hobo"/>
                <a:ea typeface="Hobo"/>
                <a:cs typeface="Hobo"/>
                <a:sym typeface="Hobo"/>
              </a:rPr>
              <a:t> Logistic Regression</a:t>
            </a:r>
          </a:p>
          <a:p>
            <a:pPr algn="ctr">
              <a:lnSpc>
                <a:spcPts val="8254"/>
              </a:lnSpc>
            </a:pPr>
            <a:endParaRPr lang="en-US" sz="5896">
              <a:solidFill>
                <a:srgbClr val="022C5E"/>
              </a:solidFill>
              <a:latin typeface="Hobo"/>
              <a:ea typeface="Hobo"/>
              <a:cs typeface="Hobo"/>
              <a:sym typeface="Hobo"/>
            </a:endParaRPr>
          </a:p>
        </p:txBody>
      </p:sp>
      <p:sp>
        <p:nvSpPr>
          <p:cNvPr id="8" name="TextBox 8"/>
          <p:cNvSpPr txBox="1"/>
          <p:nvPr/>
        </p:nvSpPr>
        <p:spPr>
          <a:xfrm>
            <a:off x="-89861" y="3923993"/>
            <a:ext cx="8929062" cy="2588603"/>
          </a:xfrm>
          <a:prstGeom prst="rect">
            <a:avLst/>
          </a:prstGeom>
        </p:spPr>
        <p:txBody>
          <a:bodyPr wrap="square" lIns="0" tIns="0" rIns="0" bIns="0" rtlCol="0" anchor="t">
            <a:spAutoFit/>
          </a:bodyPr>
          <a:lstStyle/>
          <a:p>
            <a:pPr marL="632740" lvl="1" indent="-316370">
              <a:lnSpc>
                <a:spcPts val="4102"/>
              </a:lnSpc>
              <a:buFont typeface="Arial"/>
              <a:buChar char="•"/>
            </a:pPr>
            <a:r>
              <a:rPr lang="en-US" sz="2930" dirty="0">
                <a:solidFill>
                  <a:srgbClr val="022C5E"/>
                </a:solidFill>
                <a:latin typeface="Hobo"/>
                <a:ea typeface="Hobo"/>
                <a:cs typeface="Hobo"/>
                <a:sym typeface="Hobo"/>
              </a:rPr>
              <a:t>The model has a high overall accuracy (87.5%).</a:t>
            </a:r>
          </a:p>
          <a:p>
            <a:pPr marL="632740" lvl="1" indent="-316370">
              <a:lnSpc>
                <a:spcPts val="4102"/>
              </a:lnSpc>
              <a:buFont typeface="Arial"/>
              <a:buChar char="•"/>
            </a:pPr>
            <a:r>
              <a:rPr lang="en-US" sz="2930" dirty="0">
                <a:solidFill>
                  <a:srgbClr val="022C5E"/>
                </a:solidFill>
                <a:latin typeface="Hobo"/>
                <a:ea typeface="Hobo"/>
                <a:cs typeface="Hobo"/>
                <a:sym typeface="Hobo"/>
              </a:rPr>
              <a:t>It is very good at identifying actual churners (Recall: 77.8%), which is critical for a churn model.</a:t>
            </a:r>
          </a:p>
          <a:p>
            <a:pPr marL="632740" lvl="1" indent="-316370">
              <a:lnSpc>
                <a:spcPts val="4102"/>
              </a:lnSpc>
              <a:buFont typeface="Arial"/>
              <a:buChar char="•"/>
            </a:pPr>
            <a:r>
              <a:rPr lang="en-US" sz="2930" dirty="0">
                <a:solidFill>
                  <a:srgbClr val="022C5E"/>
                </a:solidFill>
                <a:latin typeface="Hobo"/>
                <a:ea typeface="Hobo"/>
                <a:cs typeface="Hobo"/>
                <a:sym typeface="Hobo"/>
              </a:rPr>
              <a:t>It made very few False Negative errors (2), meaning almost all actual churners were flagged.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379184" y="319916"/>
            <a:ext cx="7573040" cy="2588603"/>
          </a:xfrm>
          <a:custGeom>
            <a:avLst/>
            <a:gdLst/>
            <a:ahLst/>
            <a:cxnLst/>
            <a:rect l="l" t="t" r="r" b="b"/>
            <a:pathLst>
              <a:path w="7573040" h="2588603">
                <a:moveTo>
                  <a:pt x="0" y="0"/>
                </a:moveTo>
                <a:lnTo>
                  <a:pt x="7573041" y="0"/>
                </a:lnTo>
                <a:lnTo>
                  <a:pt x="7573041" y="2588603"/>
                </a:lnTo>
                <a:lnTo>
                  <a:pt x="0" y="25886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9460233" y="2552700"/>
            <a:ext cx="8464912" cy="7463543"/>
          </a:xfrm>
          <a:custGeom>
            <a:avLst/>
            <a:gdLst/>
            <a:ahLst/>
            <a:cxnLst/>
            <a:rect l="l" t="t" r="r" b="b"/>
            <a:pathLst>
              <a:path w="8464912" h="7463543">
                <a:moveTo>
                  <a:pt x="0" y="0"/>
                </a:moveTo>
                <a:lnTo>
                  <a:pt x="8464912" y="0"/>
                </a:lnTo>
                <a:lnTo>
                  <a:pt x="8464912" y="7463543"/>
                </a:lnTo>
                <a:lnTo>
                  <a:pt x="0" y="7463543"/>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457722" y="923925"/>
            <a:ext cx="6844987" cy="972330"/>
          </a:xfrm>
          <a:prstGeom prst="rect">
            <a:avLst/>
          </a:prstGeom>
        </p:spPr>
        <p:txBody>
          <a:bodyPr lIns="0" tIns="0" rIns="0" bIns="0" rtlCol="0" anchor="t">
            <a:spAutoFit/>
          </a:bodyPr>
          <a:lstStyle/>
          <a:p>
            <a:pPr algn="ctr">
              <a:lnSpc>
                <a:spcPts val="7976"/>
              </a:lnSpc>
            </a:pPr>
            <a:r>
              <a:rPr lang="en-US" sz="5697">
                <a:solidFill>
                  <a:srgbClr val="022C5E"/>
                </a:solidFill>
                <a:latin typeface="Hobo"/>
                <a:ea typeface="Hobo"/>
                <a:cs typeface="Hobo"/>
                <a:sym typeface="Hobo"/>
              </a:rPr>
              <a:t>LGBM</a:t>
            </a:r>
          </a:p>
        </p:txBody>
      </p:sp>
      <p:sp>
        <p:nvSpPr>
          <p:cNvPr id="7" name="TextBox 7"/>
          <p:cNvSpPr txBox="1"/>
          <p:nvPr/>
        </p:nvSpPr>
        <p:spPr>
          <a:xfrm>
            <a:off x="0" y="3368343"/>
            <a:ext cx="9372600" cy="3724353"/>
          </a:xfrm>
          <a:prstGeom prst="rect">
            <a:avLst/>
          </a:prstGeom>
        </p:spPr>
        <p:txBody>
          <a:bodyPr wrap="square" lIns="0" tIns="0" rIns="0" bIns="0" rtlCol="0" anchor="t">
            <a:spAutoFit/>
          </a:bodyPr>
          <a:lstStyle/>
          <a:p>
            <a:pPr marL="645869" lvl="1" indent="-322934">
              <a:lnSpc>
                <a:spcPts val="4188"/>
              </a:lnSpc>
              <a:buFont typeface="Arial"/>
              <a:buChar char="•"/>
            </a:pPr>
            <a:r>
              <a:rPr lang="en-US" sz="2991" dirty="0">
                <a:solidFill>
                  <a:srgbClr val="022C5E"/>
                </a:solidFill>
                <a:latin typeface="Hobo"/>
                <a:ea typeface="Hobo"/>
                <a:cs typeface="Hobo"/>
                <a:sym typeface="Hobo"/>
              </a:rPr>
              <a:t>The LGBM model shows significantly improved overall accuracy (95.3%).</a:t>
            </a:r>
          </a:p>
          <a:p>
            <a:pPr marL="645869" lvl="1" indent="-322934">
              <a:lnSpc>
                <a:spcPts val="4188"/>
              </a:lnSpc>
              <a:buFont typeface="Arial"/>
              <a:buChar char="•"/>
            </a:pPr>
            <a:r>
              <a:rPr lang="en-US" sz="2991" dirty="0">
                <a:solidFill>
                  <a:srgbClr val="022C5E"/>
                </a:solidFill>
                <a:latin typeface="Hobo"/>
                <a:ea typeface="Hobo"/>
                <a:cs typeface="Hobo"/>
                <a:sym typeface="Hobo"/>
              </a:rPr>
              <a:t>It is outstanding at identifying actual churners (Recall: 95.3%). This means we are effectively targeting almost all at-risk customers.</a:t>
            </a:r>
          </a:p>
          <a:p>
            <a:pPr marL="645869" lvl="1" indent="-322934">
              <a:lnSpc>
                <a:spcPts val="4188"/>
              </a:lnSpc>
              <a:buFont typeface="Arial"/>
              <a:buChar char="•"/>
            </a:pPr>
            <a:r>
              <a:rPr lang="en-US" sz="2991" dirty="0">
                <a:solidFill>
                  <a:srgbClr val="022C5E"/>
                </a:solidFill>
                <a:latin typeface="Hobo"/>
                <a:ea typeface="Hobo"/>
                <a:cs typeface="Hobo"/>
                <a:sym typeface="Hobo"/>
              </a:rPr>
              <a:t>It made very few False Negative errors (4), minimizing the loss of actual churners.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379184" y="319916"/>
            <a:ext cx="7573040" cy="2588603"/>
          </a:xfrm>
          <a:custGeom>
            <a:avLst/>
            <a:gdLst/>
            <a:ahLst/>
            <a:cxnLst/>
            <a:rect l="l" t="t" r="r" b="b"/>
            <a:pathLst>
              <a:path w="7573040" h="2588603">
                <a:moveTo>
                  <a:pt x="0" y="0"/>
                </a:moveTo>
                <a:lnTo>
                  <a:pt x="7573041" y="0"/>
                </a:lnTo>
                <a:lnTo>
                  <a:pt x="7573041" y="2588603"/>
                </a:lnTo>
                <a:lnTo>
                  <a:pt x="0" y="25886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0"/>
            <a:ext cx="18288000" cy="10216342"/>
          </a:xfrm>
          <a:custGeom>
            <a:avLst/>
            <a:gdLst/>
            <a:ahLst/>
            <a:cxnLst/>
            <a:rect l="l" t="t" r="r" b="b"/>
            <a:pathLst>
              <a:path w="18288000" h="10216342">
                <a:moveTo>
                  <a:pt x="0" y="0"/>
                </a:moveTo>
                <a:lnTo>
                  <a:pt x="18288000" y="0"/>
                </a:lnTo>
                <a:lnTo>
                  <a:pt x="18288000" y="10216342"/>
                </a:lnTo>
                <a:lnTo>
                  <a:pt x="0" y="10216342"/>
                </a:lnTo>
                <a:lnTo>
                  <a:pt x="0" y="0"/>
                </a:lnTo>
                <a:close/>
              </a:path>
            </a:pathLst>
          </a:custGeom>
          <a:blipFill>
            <a:blip r:embed="rId4">
              <a:alphaModFix amt="20999"/>
            </a:blip>
            <a:stretch>
              <a:fillRect t="-9723" b="-9723"/>
            </a:stretch>
          </a:blipFill>
        </p:spPr>
        <p:txBody>
          <a:bodyPr/>
          <a:lstStyle/>
          <a:p>
            <a:endParaRPr lang="en-US"/>
          </a:p>
        </p:txBody>
      </p:sp>
      <p:sp>
        <p:nvSpPr>
          <p:cNvPr id="6" name="TextBox 6"/>
          <p:cNvSpPr txBox="1"/>
          <p:nvPr/>
        </p:nvSpPr>
        <p:spPr>
          <a:xfrm>
            <a:off x="457722" y="923925"/>
            <a:ext cx="6844987" cy="1984594"/>
          </a:xfrm>
          <a:prstGeom prst="rect">
            <a:avLst/>
          </a:prstGeom>
        </p:spPr>
        <p:txBody>
          <a:bodyPr lIns="0" tIns="0" rIns="0" bIns="0" rtlCol="0" anchor="t">
            <a:spAutoFit/>
          </a:bodyPr>
          <a:lstStyle/>
          <a:p>
            <a:pPr algn="ctr">
              <a:lnSpc>
                <a:spcPts val="7976"/>
              </a:lnSpc>
            </a:pPr>
            <a:r>
              <a:rPr lang="en-US" sz="5697">
                <a:solidFill>
                  <a:srgbClr val="022C5E"/>
                </a:solidFill>
                <a:latin typeface="Hobo"/>
                <a:ea typeface="Hobo"/>
                <a:cs typeface="Hobo"/>
                <a:sym typeface="Hobo"/>
              </a:rPr>
              <a:t>Model Evaluation</a:t>
            </a:r>
          </a:p>
          <a:p>
            <a:pPr algn="ctr">
              <a:lnSpc>
                <a:spcPts val="7976"/>
              </a:lnSpc>
            </a:pPr>
            <a:endParaRPr lang="en-US" sz="5697">
              <a:solidFill>
                <a:srgbClr val="022C5E"/>
              </a:solidFill>
              <a:latin typeface="Hobo"/>
              <a:ea typeface="Hobo"/>
              <a:cs typeface="Hobo"/>
              <a:sym typeface="Hobo"/>
            </a:endParaRPr>
          </a:p>
        </p:txBody>
      </p:sp>
      <p:sp>
        <p:nvSpPr>
          <p:cNvPr id="7" name="TextBox 7"/>
          <p:cNvSpPr txBox="1"/>
          <p:nvPr/>
        </p:nvSpPr>
        <p:spPr>
          <a:xfrm>
            <a:off x="1028700" y="3836608"/>
            <a:ext cx="16230600" cy="4870692"/>
          </a:xfrm>
          <a:prstGeom prst="rect">
            <a:avLst/>
          </a:prstGeom>
        </p:spPr>
        <p:txBody>
          <a:bodyPr lIns="0" tIns="0" rIns="0" bIns="0" rtlCol="0" anchor="t">
            <a:spAutoFit/>
          </a:bodyPr>
          <a:lstStyle/>
          <a:p>
            <a:pPr algn="l">
              <a:lnSpc>
                <a:spcPts val="6405"/>
              </a:lnSpc>
            </a:pPr>
            <a:r>
              <a:rPr lang="en-US" sz="4575" dirty="0">
                <a:solidFill>
                  <a:srgbClr val="022C5E"/>
                </a:solidFill>
                <a:latin typeface="Open Sans"/>
                <a:ea typeface="Open Sans"/>
                <a:cs typeface="Open Sans"/>
                <a:sym typeface="Open Sans"/>
              </a:rPr>
              <a:t>• Gradient Boosting (LGBM)performed the best with highest accuracy (~92%).</a:t>
            </a:r>
          </a:p>
          <a:p>
            <a:pPr algn="l">
              <a:lnSpc>
                <a:spcPts val="6405"/>
              </a:lnSpc>
            </a:pPr>
            <a:r>
              <a:rPr lang="en-US" sz="4575" dirty="0">
                <a:solidFill>
                  <a:srgbClr val="022C5E"/>
                </a:solidFill>
                <a:latin typeface="Open Sans"/>
                <a:ea typeface="Open Sans"/>
                <a:cs typeface="Open Sans"/>
                <a:sym typeface="Open Sans"/>
              </a:rPr>
              <a:t>• Confusion Matrix shows balanced classification.</a:t>
            </a:r>
          </a:p>
          <a:p>
            <a:pPr algn="l">
              <a:lnSpc>
                <a:spcPts val="6405"/>
              </a:lnSpc>
            </a:pPr>
            <a:r>
              <a:rPr lang="en-US" sz="4575" dirty="0">
                <a:solidFill>
                  <a:srgbClr val="022C5E"/>
                </a:solidFill>
                <a:latin typeface="Open Sans"/>
                <a:ea typeface="Open Sans"/>
                <a:cs typeface="Open Sans"/>
                <a:sym typeface="Open Sans"/>
              </a:rPr>
              <a:t>• ROC-AUC score indicates strong discrimination between churn and loyal customers.</a:t>
            </a:r>
          </a:p>
          <a:p>
            <a:pPr algn="l">
              <a:lnSpc>
                <a:spcPts val="6405"/>
              </a:lnSpc>
            </a:pPr>
            <a:endParaRPr lang="en-US" sz="4575" dirty="0">
              <a:solidFill>
                <a:srgbClr val="022C5E"/>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379184" y="319916"/>
            <a:ext cx="7573040" cy="2588603"/>
          </a:xfrm>
          <a:custGeom>
            <a:avLst/>
            <a:gdLst/>
            <a:ahLst/>
            <a:cxnLst/>
            <a:rect l="l" t="t" r="r" b="b"/>
            <a:pathLst>
              <a:path w="7573040" h="2588603">
                <a:moveTo>
                  <a:pt x="0" y="0"/>
                </a:moveTo>
                <a:lnTo>
                  <a:pt x="7573041" y="0"/>
                </a:lnTo>
                <a:lnTo>
                  <a:pt x="7573041" y="2588603"/>
                </a:lnTo>
                <a:lnTo>
                  <a:pt x="0" y="25886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14000"/>
            </a:blip>
            <a:stretch>
              <a:fillRect t="-8989" b="-8989"/>
            </a:stretch>
          </a:blipFill>
        </p:spPr>
        <p:txBody>
          <a:bodyPr/>
          <a:lstStyle/>
          <a:p>
            <a:endParaRPr lang="en-US"/>
          </a:p>
        </p:txBody>
      </p:sp>
      <p:sp>
        <p:nvSpPr>
          <p:cNvPr id="6" name="TextBox 6"/>
          <p:cNvSpPr txBox="1"/>
          <p:nvPr/>
        </p:nvSpPr>
        <p:spPr>
          <a:xfrm>
            <a:off x="457722" y="923925"/>
            <a:ext cx="6844987" cy="1984594"/>
          </a:xfrm>
          <a:prstGeom prst="rect">
            <a:avLst/>
          </a:prstGeom>
        </p:spPr>
        <p:txBody>
          <a:bodyPr lIns="0" tIns="0" rIns="0" bIns="0" rtlCol="0" anchor="t">
            <a:spAutoFit/>
          </a:bodyPr>
          <a:lstStyle/>
          <a:p>
            <a:pPr algn="ctr">
              <a:lnSpc>
                <a:spcPts val="7976"/>
              </a:lnSpc>
            </a:pPr>
            <a:r>
              <a:rPr lang="en-US" sz="5697">
                <a:solidFill>
                  <a:srgbClr val="022C5E"/>
                </a:solidFill>
                <a:latin typeface="Hobo"/>
                <a:ea typeface="Hobo"/>
                <a:cs typeface="Hobo"/>
                <a:sym typeface="Hobo"/>
              </a:rPr>
              <a:t>Deployment</a:t>
            </a:r>
          </a:p>
          <a:p>
            <a:pPr algn="ctr">
              <a:lnSpc>
                <a:spcPts val="7976"/>
              </a:lnSpc>
            </a:pPr>
            <a:endParaRPr lang="en-US" sz="5697">
              <a:solidFill>
                <a:srgbClr val="022C5E"/>
              </a:solidFill>
              <a:latin typeface="Hobo"/>
              <a:ea typeface="Hobo"/>
              <a:cs typeface="Hobo"/>
              <a:sym typeface="Hobo"/>
            </a:endParaRPr>
          </a:p>
        </p:txBody>
      </p:sp>
      <p:sp>
        <p:nvSpPr>
          <p:cNvPr id="7" name="TextBox 7"/>
          <p:cNvSpPr txBox="1"/>
          <p:nvPr/>
        </p:nvSpPr>
        <p:spPr>
          <a:xfrm>
            <a:off x="1028700" y="3869474"/>
            <a:ext cx="16230600" cy="4816281"/>
          </a:xfrm>
          <a:prstGeom prst="rect">
            <a:avLst/>
          </a:prstGeom>
        </p:spPr>
        <p:txBody>
          <a:bodyPr lIns="0" tIns="0" rIns="0" bIns="0" rtlCol="0" anchor="t">
            <a:spAutoFit/>
          </a:bodyPr>
          <a:lstStyle/>
          <a:p>
            <a:pPr algn="l">
              <a:lnSpc>
                <a:spcPts val="6405"/>
              </a:lnSpc>
            </a:pPr>
            <a:r>
              <a:rPr lang="en-US" sz="4575">
                <a:solidFill>
                  <a:srgbClr val="022C5E"/>
                </a:solidFill>
                <a:latin typeface="Open Sans"/>
                <a:ea typeface="Open Sans"/>
                <a:cs typeface="Open Sans"/>
                <a:sym typeface="Open Sans"/>
              </a:rPr>
              <a:t>• Final model deployed using Flask web framework.</a:t>
            </a:r>
          </a:p>
          <a:p>
            <a:pPr algn="l">
              <a:lnSpc>
                <a:spcPts val="6405"/>
              </a:lnSpc>
            </a:pPr>
            <a:r>
              <a:rPr lang="en-US" sz="4575">
                <a:solidFill>
                  <a:srgbClr val="022C5E"/>
                </a:solidFill>
                <a:latin typeface="Open Sans"/>
                <a:ea typeface="Open Sans"/>
                <a:cs typeface="Open Sans"/>
                <a:sym typeface="Open Sans"/>
              </a:rPr>
              <a:t>• Web app allows user to input customer data and predict churn probability.</a:t>
            </a:r>
          </a:p>
          <a:p>
            <a:pPr algn="l">
              <a:lnSpc>
                <a:spcPts val="6405"/>
              </a:lnSpc>
            </a:pPr>
            <a:r>
              <a:rPr lang="en-US" sz="4575">
                <a:solidFill>
                  <a:srgbClr val="022C5E"/>
                </a:solidFill>
                <a:latin typeface="Open Sans"/>
                <a:ea typeface="Open Sans"/>
                <a:cs typeface="Open Sans"/>
                <a:sym typeface="Open Sans"/>
              </a:rPr>
              <a:t>• User Interface built with HTML, CSS, and Python backend.</a:t>
            </a:r>
          </a:p>
          <a:p>
            <a:pPr algn="l">
              <a:lnSpc>
                <a:spcPts val="6405"/>
              </a:lnSpc>
            </a:pPr>
            <a:r>
              <a:rPr lang="en-US" sz="4575">
                <a:solidFill>
                  <a:srgbClr val="022C5E"/>
                </a:solidFill>
                <a:latin typeface="Open Sans"/>
                <a:ea typeface="Open Sans"/>
                <a:cs typeface="Open Sans"/>
                <a:sym typeface="Open Sans"/>
              </a:rPr>
              <a:t>• Hosting planned on  Streamlit for easy access.</a:t>
            </a:r>
          </a:p>
          <a:p>
            <a:pPr algn="l">
              <a:lnSpc>
                <a:spcPts val="6405"/>
              </a:lnSpc>
            </a:pPr>
            <a:endParaRPr lang="en-US" sz="4575">
              <a:solidFill>
                <a:srgbClr val="022C5E"/>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23306" y="230064"/>
            <a:ext cx="7971168" cy="2724690"/>
          </a:xfrm>
          <a:custGeom>
            <a:avLst/>
            <a:gdLst/>
            <a:ahLst/>
            <a:cxnLst/>
            <a:rect l="l" t="t" r="r" b="b"/>
            <a:pathLst>
              <a:path w="7971168" h="2724690">
                <a:moveTo>
                  <a:pt x="0" y="0"/>
                </a:moveTo>
                <a:lnTo>
                  <a:pt x="7971168" y="0"/>
                </a:lnTo>
                <a:lnTo>
                  <a:pt x="7971168" y="2724690"/>
                </a:lnTo>
                <a:lnTo>
                  <a:pt x="0" y="2724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59022" y="3354171"/>
            <a:ext cx="6602223" cy="6702765"/>
          </a:xfrm>
          <a:custGeom>
            <a:avLst/>
            <a:gdLst/>
            <a:ahLst/>
            <a:cxnLst/>
            <a:rect l="l" t="t" r="r" b="b"/>
            <a:pathLst>
              <a:path w="6602223" h="6702765">
                <a:moveTo>
                  <a:pt x="0" y="0"/>
                </a:moveTo>
                <a:lnTo>
                  <a:pt x="6602223" y="0"/>
                </a:lnTo>
                <a:lnTo>
                  <a:pt x="6602223" y="6702765"/>
                </a:lnTo>
                <a:lnTo>
                  <a:pt x="0" y="6702765"/>
                </a:lnTo>
                <a:lnTo>
                  <a:pt x="0" y="0"/>
                </a:lnTo>
                <a:close/>
              </a:path>
            </a:pathLst>
          </a:custGeom>
          <a:blipFill>
            <a:blip r:embed="rId4"/>
            <a:stretch>
              <a:fillRect/>
            </a:stretch>
          </a:blipFill>
        </p:spPr>
        <p:txBody>
          <a:bodyPr/>
          <a:lstStyle/>
          <a:p>
            <a:endParaRPr lang="en-GB" dirty="0"/>
          </a:p>
        </p:txBody>
      </p:sp>
      <p:sp>
        <p:nvSpPr>
          <p:cNvPr id="6" name="TextBox 6"/>
          <p:cNvSpPr txBox="1"/>
          <p:nvPr/>
        </p:nvSpPr>
        <p:spPr>
          <a:xfrm>
            <a:off x="6602223" y="3522186"/>
            <a:ext cx="11488579" cy="3413432"/>
          </a:xfrm>
          <a:prstGeom prst="rect">
            <a:avLst/>
          </a:prstGeom>
        </p:spPr>
        <p:txBody>
          <a:bodyPr lIns="0" tIns="0" rIns="0" bIns="0" rtlCol="0" anchor="t">
            <a:spAutoFit/>
          </a:bodyPr>
          <a:lstStyle/>
          <a:p>
            <a:pPr marL="699067" lvl="1" indent="-349534" algn="just">
              <a:lnSpc>
                <a:spcPts val="4533"/>
              </a:lnSpc>
              <a:buFont typeface="Arial"/>
              <a:buChar char="•"/>
            </a:pPr>
            <a:r>
              <a:rPr lang="en-US" sz="3237">
                <a:solidFill>
                  <a:srgbClr val="022C5E"/>
                </a:solidFill>
                <a:latin typeface="Hobo"/>
                <a:ea typeface="Hobo"/>
                <a:cs typeface="Hobo"/>
                <a:sym typeface="Hobo"/>
              </a:rPr>
              <a:t>This interface demonstrates how the Gradient Boosting Model is deployed for day-to-day use.</a:t>
            </a:r>
          </a:p>
          <a:p>
            <a:pPr marL="699067" lvl="1" indent="-349534" algn="just">
              <a:lnSpc>
                <a:spcPts val="4533"/>
              </a:lnSpc>
              <a:buFont typeface="Arial"/>
              <a:buChar char="•"/>
            </a:pPr>
            <a:r>
              <a:rPr lang="en-US" sz="3237">
                <a:solidFill>
                  <a:srgbClr val="022C5E"/>
                </a:solidFill>
                <a:latin typeface="Hobo"/>
                <a:ea typeface="Hobo"/>
                <a:cs typeface="Hobo"/>
                <a:sym typeface="Hobo"/>
              </a:rPr>
              <a:t>Analysts input key customer details (e.g., International Plan status, Call Minutes) into the system.</a:t>
            </a:r>
          </a:p>
          <a:p>
            <a:pPr marL="699067" lvl="1" indent="-349534" algn="just">
              <a:lnSpc>
                <a:spcPts val="4533"/>
              </a:lnSpc>
              <a:buFont typeface="Arial"/>
              <a:buChar char="•"/>
            </a:pPr>
            <a:r>
              <a:rPr lang="en-US" sz="3237">
                <a:solidFill>
                  <a:srgbClr val="022C5E"/>
                </a:solidFill>
                <a:latin typeface="Hobo"/>
                <a:ea typeface="Hobo"/>
                <a:cs typeface="Hobo"/>
                <a:sym typeface="Hobo"/>
              </a:rPr>
              <a:t>Clicking "Predict" instantly identifies a customer's churn risk, enabling proactive intervention to save the account.</a:t>
            </a:r>
          </a:p>
        </p:txBody>
      </p:sp>
      <p:sp>
        <p:nvSpPr>
          <p:cNvPr id="7" name="TextBox 7"/>
          <p:cNvSpPr txBox="1"/>
          <p:nvPr/>
        </p:nvSpPr>
        <p:spPr>
          <a:xfrm>
            <a:off x="286236" y="914400"/>
            <a:ext cx="6965774" cy="997164"/>
          </a:xfrm>
          <a:prstGeom prst="rect">
            <a:avLst/>
          </a:prstGeom>
        </p:spPr>
        <p:txBody>
          <a:bodyPr lIns="0" tIns="0" rIns="0" bIns="0" rtlCol="0" anchor="t">
            <a:spAutoFit/>
          </a:bodyPr>
          <a:lstStyle/>
          <a:p>
            <a:pPr algn="ctr">
              <a:lnSpc>
                <a:spcPts val="8116"/>
              </a:lnSpc>
            </a:pPr>
            <a:r>
              <a:rPr lang="en-US" sz="5797">
                <a:solidFill>
                  <a:srgbClr val="022C5E"/>
                </a:solidFill>
                <a:latin typeface="Hobo"/>
                <a:ea typeface="Hobo"/>
                <a:cs typeface="Hobo"/>
                <a:sym typeface="Hobo"/>
              </a:rPr>
              <a:t>Result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4" name="Freeform 4"/>
          <p:cNvSpPr/>
          <p:nvPr/>
        </p:nvSpPr>
        <p:spPr>
          <a:xfrm>
            <a:off x="220503" y="2042929"/>
            <a:ext cx="4775665" cy="7112881"/>
          </a:xfrm>
          <a:custGeom>
            <a:avLst/>
            <a:gdLst/>
            <a:ahLst/>
            <a:cxnLst/>
            <a:rect l="l" t="t" r="r" b="b"/>
            <a:pathLst>
              <a:path w="4775665" h="7112881">
                <a:moveTo>
                  <a:pt x="0" y="0"/>
                </a:moveTo>
                <a:lnTo>
                  <a:pt x="4775665" y="0"/>
                </a:lnTo>
                <a:lnTo>
                  <a:pt x="4775665" y="7112881"/>
                </a:lnTo>
                <a:lnTo>
                  <a:pt x="0" y="7112881"/>
                </a:lnTo>
                <a:lnTo>
                  <a:pt x="0" y="0"/>
                </a:lnTo>
                <a:close/>
              </a:path>
            </a:pathLst>
          </a:custGeom>
          <a:blipFill>
            <a:blip r:embed="rId2"/>
            <a:stretch>
              <a:fillRect l="-1907" t="-766" r="-11699" b="-766"/>
            </a:stretch>
          </a:blipFill>
        </p:spPr>
        <p:txBody>
          <a:bodyPr/>
          <a:lstStyle/>
          <a:p>
            <a:endParaRPr lang="en-US"/>
          </a:p>
        </p:txBody>
      </p:sp>
      <p:sp>
        <p:nvSpPr>
          <p:cNvPr id="5" name="TextBox 5"/>
          <p:cNvSpPr txBox="1"/>
          <p:nvPr/>
        </p:nvSpPr>
        <p:spPr>
          <a:xfrm>
            <a:off x="4996168" y="2843819"/>
            <a:ext cx="13094634" cy="4532688"/>
          </a:xfrm>
          <a:prstGeom prst="rect">
            <a:avLst/>
          </a:prstGeom>
        </p:spPr>
        <p:txBody>
          <a:bodyPr lIns="0" tIns="0" rIns="0" bIns="0" rtlCol="0" anchor="t">
            <a:spAutoFit/>
          </a:bodyPr>
          <a:lstStyle/>
          <a:p>
            <a:pPr marL="796794" lvl="1" indent="-398397" algn="just">
              <a:lnSpc>
                <a:spcPts val="5166"/>
              </a:lnSpc>
              <a:buFont typeface="Arial"/>
              <a:buChar char="•"/>
            </a:pPr>
            <a:r>
              <a:rPr lang="en-US" sz="3690">
                <a:solidFill>
                  <a:srgbClr val="022C5E"/>
                </a:solidFill>
                <a:latin typeface="Hobo"/>
                <a:ea typeface="Hobo"/>
                <a:cs typeface="Hobo"/>
                <a:sym typeface="Hobo"/>
              </a:rPr>
              <a:t>Prediction: For the input customer, the model predicts "No Churn".</a:t>
            </a:r>
          </a:p>
          <a:p>
            <a:pPr marL="796794" lvl="1" indent="-398397" algn="just">
              <a:lnSpc>
                <a:spcPts val="5166"/>
              </a:lnSpc>
              <a:buFont typeface="Arial"/>
              <a:buChar char="•"/>
            </a:pPr>
            <a:r>
              <a:rPr lang="en-US" sz="3690">
                <a:solidFill>
                  <a:srgbClr val="022C5E"/>
                </a:solidFill>
                <a:latin typeface="Hobo"/>
                <a:ea typeface="Hobo"/>
                <a:cs typeface="Hobo"/>
                <a:sym typeface="Hobo"/>
              </a:rPr>
              <a:t>Confidence: The specific Churn Probability is only 7.25%.</a:t>
            </a:r>
          </a:p>
          <a:p>
            <a:pPr marL="796794" lvl="1" indent="-398397" algn="just">
              <a:lnSpc>
                <a:spcPts val="5166"/>
              </a:lnSpc>
              <a:buFont typeface="Arial"/>
              <a:buChar char="•"/>
            </a:pPr>
            <a:r>
              <a:rPr lang="en-US" sz="3690">
                <a:solidFill>
                  <a:srgbClr val="022C5E"/>
                </a:solidFill>
                <a:latin typeface="Hobo"/>
                <a:ea typeface="Hobo"/>
                <a:cs typeface="Hobo"/>
                <a:sym typeface="Hobo"/>
              </a:rPr>
              <a:t>Actionable Insight: Since the churn risk is very low, the company does not need to intervene with this customer, saving resources for those who are at higher risk.</a:t>
            </a:r>
          </a:p>
          <a:p>
            <a:pPr algn="just">
              <a:lnSpc>
                <a:spcPts val="5166"/>
              </a:lnSpc>
            </a:pPr>
            <a:endParaRPr lang="en-US" sz="3690">
              <a:solidFill>
                <a:srgbClr val="022C5E"/>
              </a:solidFill>
              <a:latin typeface="Hobo"/>
              <a:ea typeface="Hobo"/>
              <a:cs typeface="Hobo"/>
              <a:sym typeface="Hob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887343" y="287050"/>
            <a:ext cx="7971168" cy="2724690"/>
          </a:xfrm>
          <a:custGeom>
            <a:avLst/>
            <a:gdLst/>
            <a:ahLst/>
            <a:cxnLst/>
            <a:rect l="l" t="t" r="r" b="b"/>
            <a:pathLst>
              <a:path w="7971168" h="2724690">
                <a:moveTo>
                  <a:pt x="0" y="0"/>
                </a:moveTo>
                <a:lnTo>
                  <a:pt x="7971168" y="0"/>
                </a:lnTo>
                <a:lnTo>
                  <a:pt x="7971168" y="2724690"/>
                </a:lnTo>
                <a:lnTo>
                  <a:pt x="0" y="2724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914400"/>
            <a:ext cx="6965774" cy="2027290"/>
          </a:xfrm>
          <a:prstGeom prst="rect">
            <a:avLst/>
          </a:prstGeom>
        </p:spPr>
        <p:txBody>
          <a:bodyPr lIns="0" tIns="0" rIns="0" bIns="0" rtlCol="0" anchor="t">
            <a:spAutoFit/>
          </a:bodyPr>
          <a:lstStyle/>
          <a:p>
            <a:pPr algn="ctr">
              <a:lnSpc>
                <a:spcPts val="8116"/>
              </a:lnSpc>
            </a:pPr>
            <a:r>
              <a:rPr lang="en-US" sz="5797">
                <a:solidFill>
                  <a:srgbClr val="022C5E"/>
                </a:solidFill>
                <a:latin typeface="Hobo"/>
                <a:ea typeface="Hobo"/>
                <a:cs typeface="Hobo"/>
                <a:sym typeface="Hobo"/>
              </a:rPr>
              <a:t>Project Timeline </a:t>
            </a:r>
          </a:p>
          <a:p>
            <a:pPr algn="ctr">
              <a:lnSpc>
                <a:spcPts val="8116"/>
              </a:lnSpc>
            </a:pPr>
            <a:endParaRPr lang="en-US" sz="5797">
              <a:solidFill>
                <a:srgbClr val="022C5E"/>
              </a:solidFill>
              <a:latin typeface="Hobo"/>
              <a:ea typeface="Hobo"/>
              <a:cs typeface="Hobo"/>
              <a:sym typeface="Hobo"/>
            </a:endParaRPr>
          </a:p>
        </p:txBody>
      </p:sp>
      <p:sp>
        <p:nvSpPr>
          <p:cNvPr id="5" name="TextBox 5"/>
          <p:cNvSpPr txBox="1"/>
          <p:nvPr/>
        </p:nvSpPr>
        <p:spPr>
          <a:xfrm>
            <a:off x="457722" y="3731008"/>
            <a:ext cx="16801578" cy="4704709"/>
          </a:xfrm>
          <a:prstGeom prst="rect">
            <a:avLst/>
          </a:prstGeom>
        </p:spPr>
        <p:txBody>
          <a:bodyPr lIns="0" tIns="0" rIns="0" bIns="0" rtlCol="0" anchor="t">
            <a:spAutoFit/>
          </a:bodyPr>
          <a:lstStyle/>
          <a:p>
            <a:pPr algn="l">
              <a:lnSpc>
                <a:spcPts val="5364"/>
              </a:lnSpc>
            </a:pPr>
            <a:r>
              <a:rPr lang="en-US" sz="3831">
                <a:solidFill>
                  <a:srgbClr val="022C5E"/>
                </a:solidFill>
                <a:latin typeface="Open Sans"/>
                <a:ea typeface="Open Sans"/>
                <a:cs typeface="Open Sans"/>
                <a:sym typeface="Open Sans"/>
              </a:rPr>
              <a:t>• Kickoff &amp; Business Discussion – 26th Sept</a:t>
            </a:r>
          </a:p>
          <a:p>
            <a:pPr algn="l">
              <a:lnSpc>
                <a:spcPts val="5364"/>
              </a:lnSpc>
            </a:pPr>
            <a:r>
              <a:rPr lang="en-US" sz="3831">
                <a:solidFill>
                  <a:srgbClr val="022C5E"/>
                </a:solidFill>
                <a:latin typeface="Open Sans"/>
                <a:ea typeface="Open Sans"/>
                <a:cs typeface="Open Sans"/>
                <a:sym typeface="Open Sans"/>
              </a:rPr>
              <a:t>• EDA &amp; Feature Engineering – 3rd Oct</a:t>
            </a:r>
          </a:p>
          <a:p>
            <a:pPr algn="l">
              <a:lnSpc>
                <a:spcPts val="5364"/>
              </a:lnSpc>
            </a:pPr>
            <a:r>
              <a:rPr lang="en-US" sz="3831">
                <a:solidFill>
                  <a:srgbClr val="022C5E"/>
                </a:solidFill>
                <a:latin typeface="Open Sans"/>
                <a:ea typeface="Open Sans"/>
                <a:cs typeface="Open Sans"/>
                <a:sym typeface="Open Sans"/>
              </a:rPr>
              <a:t>• Model Building &amp; Evaluation – 10th Oct</a:t>
            </a:r>
          </a:p>
          <a:p>
            <a:pPr algn="l">
              <a:lnSpc>
                <a:spcPts val="5364"/>
              </a:lnSpc>
            </a:pPr>
            <a:r>
              <a:rPr lang="en-US" sz="3831">
                <a:solidFill>
                  <a:srgbClr val="022C5E"/>
                </a:solidFill>
                <a:latin typeface="Open Sans"/>
                <a:ea typeface="Open Sans"/>
                <a:cs typeface="Open Sans"/>
                <a:sym typeface="Open Sans"/>
              </a:rPr>
              <a:t>• Deployment – 17th Oct</a:t>
            </a:r>
          </a:p>
          <a:p>
            <a:pPr algn="l">
              <a:lnSpc>
                <a:spcPts val="5364"/>
              </a:lnSpc>
            </a:pPr>
            <a:r>
              <a:rPr lang="en-US" sz="3831">
                <a:solidFill>
                  <a:srgbClr val="022C5E"/>
                </a:solidFill>
                <a:latin typeface="Open Sans"/>
                <a:ea typeface="Open Sans"/>
                <a:cs typeface="Open Sans"/>
                <a:sym typeface="Open Sans"/>
              </a:rPr>
              <a:t>• Final Presentation – 24th Oct</a:t>
            </a:r>
          </a:p>
          <a:p>
            <a:pPr algn="l">
              <a:lnSpc>
                <a:spcPts val="5364"/>
              </a:lnSpc>
            </a:pPr>
            <a:endParaRPr lang="en-US" sz="3831">
              <a:solidFill>
                <a:srgbClr val="022C5E"/>
              </a:solidFill>
              <a:latin typeface="Open Sans"/>
              <a:ea typeface="Open Sans"/>
              <a:cs typeface="Open Sans"/>
              <a:sym typeface="Open Sans"/>
            </a:endParaRPr>
          </a:p>
          <a:p>
            <a:pPr algn="l">
              <a:lnSpc>
                <a:spcPts val="5364"/>
              </a:lnSpc>
            </a:pPr>
            <a:endParaRPr lang="en-US" sz="3831">
              <a:solidFill>
                <a:srgbClr val="022C5E"/>
              </a:solidFill>
              <a:latin typeface="Open Sans"/>
              <a:ea typeface="Open Sans"/>
              <a:cs typeface="Open Sans"/>
              <a:sym typeface="Open Sans"/>
            </a:endParaRPr>
          </a:p>
        </p:txBody>
      </p:sp>
      <p:sp>
        <p:nvSpPr>
          <p:cNvPr id="7" name="Freeform 7"/>
          <p:cNvSpPr/>
          <p:nvPr/>
        </p:nvSpPr>
        <p:spPr>
          <a:xfrm>
            <a:off x="15880268" y="7780549"/>
            <a:ext cx="2027474" cy="2057400"/>
          </a:xfrm>
          <a:custGeom>
            <a:avLst/>
            <a:gdLst/>
            <a:ahLst/>
            <a:cxnLst/>
            <a:rect l="l" t="t" r="r" b="b"/>
            <a:pathLst>
              <a:path w="2027474" h="2057400">
                <a:moveTo>
                  <a:pt x="0" y="0"/>
                </a:moveTo>
                <a:lnTo>
                  <a:pt x="2027474" y="0"/>
                </a:lnTo>
                <a:lnTo>
                  <a:pt x="2027474"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0" y="0"/>
            <a:ext cx="18288000" cy="10216342"/>
          </a:xfrm>
          <a:custGeom>
            <a:avLst/>
            <a:gdLst/>
            <a:ahLst/>
            <a:cxnLst/>
            <a:rect l="l" t="t" r="r" b="b"/>
            <a:pathLst>
              <a:path w="18288000" h="10216342">
                <a:moveTo>
                  <a:pt x="0" y="0"/>
                </a:moveTo>
                <a:lnTo>
                  <a:pt x="18288000" y="0"/>
                </a:lnTo>
                <a:lnTo>
                  <a:pt x="18288000" y="10216342"/>
                </a:lnTo>
                <a:lnTo>
                  <a:pt x="0" y="10216342"/>
                </a:lnTo>
                <a:lnTo>
                  <a:pt x="0" y="0"/>
                </a:lnTo>
                <a:close/>
              </a:path>
            </a:pathLst>
          </a:custGeom>
          <a:blipFill>
            <a:blip r:embed="rId6">
              <a:alphaModFix amt="17000"/>
            </a:blip>
            <a:stretch>
              <a:fillRect t="-9723" b="-9723"/>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457722" y="287050"/>
            <a:ext cx="7971168" cy="2724690"/>
          </a:xfrm>
          <a:custGeom>
            <a:avLst/>
            <a:gdLst/>
            <a:ahLst/>
            <a:cxnLst/>
            <a:rect l="l" t="t" r="r" b="b"/>
            <a:pathLst>
              <a:path w="7971168" h="2724690">
                <a:moveTo>
                  <a:pt x="0" y="0"/>
                </a:moveTo>
                <a:lnTo>
                  <a:pt x="7971168" y="0"/>
                </a:lnTo>
                <a:lnTo>
                  <a:pt x="7971168" y="2724690"/>
                </a:lnTo>
                <a:lnTo>
                  <a:pt x="0" y="2724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968812" y="470142"/>
            <a:ext cx="6948988" cy="3040799"/>
          </a:xfrm>
          <a:prstGeom prst="rect">
            <a:avLst/>
          </a:prstGeom>
        </p:spPr>
        <p:txBody>
          <a:bodyPr lIns="0" tIns="0" rIns="0" bIns="0" rtlCol="0" anchor="t">
            <a:spAutoFit/>
          </a:bodyPr>
          <a:lstStyle/>
          <a:p>
            <a:pPr algn="ctr">
              <a:lnSpc>
                <a:spcPts val="8097"/>
              </a:lnSpc>
            </a:pPr>
            <a:r>
              <a:rPr lang="en-US" sz="5783">
                <a:solidFill>
                  <a:srgbClr val="022C5E"/>
                </a:solidFill>
                <a:latin typeface="Hobo"/>
                <a:ea typeface="Hobo"/>
                <a:cs typeface="Hobo"/>
                <a:sym typeface="Hobo"/>
              </a:rPr>
              <a:t>Conclusion and Future Work</a:t>
            </a:r>
          </a:p>
          <a:p>
            <a:pPr algn="ctr">
              <a:lnSpc>
                <a:spcPts val="8097"/>
              </a:lnSpc>
            </a:pPr>
            <a:endParaRPr lang="en-US" sz="5783">
              <a:solidFill>
                <a:srgbClr val="022C5E"/>
              </a:solidFill>
              <a:latin typeface="Hobo"/>
              <a:ea typeface="Hobo"/>
              <a:cs typeface="Hobo"/>
              <a:sym typeface="Hobo"/>
            </a:endParaRPr>
          </a:p>
        </p:txBody>
      </p:sp>
      <p:sp>
        <p:nvSpPr>
          <p:cNvPr id="5" name="TextBox 5"/>
          <p:cNvSpPr txBox="1"/>
          <p:nvPr/>
        </p:nvSpPr>
        <p:spPr>
          <a:xfrm>
            <a:off x="968812" y="3147953"/>
            <a:ext cx="16290488" cy="5873079"/>
          </a:xfrm>
          <a:prstGeom prst="rect">
            <a:avLst/>
          </a:prstGeom>
        </p:spPr>
        <p:txBody>
          <a:bodyPr lIns="0" tIns="0" rIns="0" bIns="0" rtlCol="0" anchor="t">
            <a:spAutoFit/>
          </a:bodyPr>
          <a:lstStyle/>
          <a:p>
            <a:pPr algn="l">
              <a:lnSpc>
                <a:spcPts val="5201"/>
              </a:lnSpc>
            </a:pPr>
            <a:r>
              <a:rPr lang="en-US" sz="3715">
                <a:solidFill>
                  <a:srgbClr val="022C5E"/>
                </a:solidFill>
                <a:latin typeface="Open Sans"/>
                <a:ea typeface="Open Sans"/>
                <a:cs typeface="Open Sans"/>
                <a:sym typeface="Open Sans"/>
              </a:rPr>
              <a:t>• Key Findings:</a:t>
            </a:r>
          </a:p>
          <a:p>
            <a:pPr algn="l">
              <a:lnSpc>
                <a:spcPts val="5201"/>
              </a:lnSpc>
            </a:pPr>
            <a:r>
              <a:rPr lang="en-US" sz="3715">
                <a:solidFill>
                  <a:srgbClr val="022C5E"/>
                </a:solidFill>
                <a:latin typeface="Open Sans"/>
                <a:ea typeface="Open Sans"/>
                <a:cs typeface="Open Sans"/>
                <a:sym typeface="Open Sans"/>
              </a:rPr>
              <a:t>   - High customer service calls and international plans drive churn.</a:t>
            </a:r>
          </a:p>
          <a:p>
            <a:pPr algn="l">
              <a:lnSpc>
                <a:spcPts val="5201"/>
              </a:lnSpc>
            </a:pPr>
            <a:r>
              <a:rPr lang="en-US" sz="3715">
                <a:solidFill>
                  <a:srgbClr val="022C5E"/>
                </a:solidFill>
                <a:latin typeface="Open Sans"/>
                <a:ea typeface="Open Sans"/>
                <a:cs typeface="Open Sans"/>
                <a:sym typeface="Open Sans"/>
              </a:rPr>
              <a:t>   - Random Forest model achieved best accuracy.</a:t>
            </a:r>
          </a:p>
          <a:p>
            <a:pPr algn="l">
              <a:lnSpc>
                <a:spcPts val="5201"/>
              </a:lnSpc>
            </a:pPr>
            <a:endParaRPr lang="en-US" sz="3715">
              <a:solidFill>
                <a:srgbClr val="022C5E"/>
              </a:solidFill>
              <a:latin typeface="Open Sans"/>
              <a:ea typeface="Open Sans"/>
              <a:cs typeface="Open Sans"/>
              <a:sym typeface="Open Sans"/>
            </a:endParaRPr>
          </a:p>
          <a:p>
            <a:pPr algn="l">
              <a:lnSpc>
                <a:spcPts val="5201"/>
              </a:lnSpc>
            </a:pPr>
            <a:r>
              <a:rPr lang="en-US" sz="3715">
                <a:solidFill>
                  <a:srgbClr val="022C5E"/>
                </a:solidFill>
                <a:latin typeface="Open Sans"/>
                <a:ea typeface="Open Sans"/>
                <a:cs typeface="Open Sans"/>
                <a:sym typeface="Open Sans"/>
              </a:rPr>
              <a:t>• Future Work:</a:t>
            </a:r>
          </a:p>
          <a:p>
            <a:pPr algn="l">
              <a:lnSpc>
                <a:spcPts val="5201"/>
              </a:lnSpc>
            </a:pPr>
            <a:r>
              <a:rPr lang="en-US" sz="3715">
                <a:solidFill>
                  <a:srgbClr val="022C5E"/>
                </a:solidFill>
                <a:latin typeface="Open Sans"/>
                <a:ea typeface="Open Sans"/>
                <a:cs typeface="Open Sans"/>
                <a:sym typeface="Open Sans"/>
              </a:rPr>
              <a:t>   - Improve interpretability using SHAP values.</a:t>
            </a:r>
          </a:p>
          <a:p>
            <a:pPr algn="l">
              <a:lnSpc>
                <a:spcPts val="5201"/>
              </a:lnSpc>
            </a:pPr>
            <a:r>
              <a:rPr lang="en-US" sz="3715">
                <a:solidFill>
                  <a:srgbClr val="022C5E"/>
                </a:solidFill>
                <a:latin typeface="Open Sans"/>
                <a:ea typeface="Open Sans"/>
                <a:cs typeface="Open Sans"/>
                <a:sym typeface="Open Sans"/>
              </a:rPr>
              <a:t>   - Test with real-time streaming data.</a:t>
            </a:r>
          </a:p>
          <a:p>
            <a:pPr algn="l">
              <a:lnSpc>
                <a:spcPts val="5201"/>
              </a:lnSpc>
            </a:pPr>
            <a:r>
              <a:rPr lang="en-US" sz="3715">
                <a:solidFill>
                  <a:srgbClr val="022C5E"/>
                </a:solidFill>
                <a:latin typeface="Open Sans"/>
                <a:ea typeface="Open Sans"/>
                <a:cs typeface="Open Sans"/>
                <a:sym typeface="Open Sans"/>
              </a:rPr>
              <a:t>   - Deploy on cloud with continuous monitoring.</a:t>
            </a:r>
          </a:p>
          <a:p>
            <a:pPr algn="l">
              <a:lnSpc>
                <a:spcPts val="5201"/>
              </a:lnSpc>
            </a:pPr>
            <a:endParaRPr lang="en-US" sz="3715">
              <a:solidFill>
                <a:srgbClr val="022C5E"/>
              </a:solidFill>
              <a:latin typeface="Open Sans"/>
              <a:ea typeface="Open Sans"/>
              <a:cs typeface="Open Sans"/>
              <a:sym typeface="Open Sans"/>
            </a:endParaRPr>
          </a:p>
        </p:txBody>
      </p:sp>
      <p:pic>
        <p:nvPicPr>
          <p:cNvPr id="6" name="Picture 6"/>
          <p:cNvPicPr>
            <a:picLocks noChangeAspect="1"/>
          </p:cNvPicPr>
          <p:nvPr/>
        </p:nvPicPr>
        <p:blipFill>
          <a:blip r:embed="rId4">
            <a:alphaModFix amt="9999"/>
          </a:blip>
          <a:srcRect/>
          <a:stretch>
            <a:fillRect/>
          </a:stretch>
        </p:blipFill>
        <p:spPr>
          <a:xfrm>
            <a:off x="4669274" y="0"/>
            <a:ext cx="13535526" cy="10287000"/>
          </a:xfrm>
          <a:prstGeom prst="rect">
            <a:avLst/>
          </a:prstGeom>
        </p:spPr>
      </p:pic>
      <p:sp>
        <p:nvSpPr>
          <p:cNvPr id="8" name="Freeform 8"/>
          <p:cNvSpPr/>
          <p:nvPr/>
        </p:nvSpPr>
        <p:spPr>
          <a:xfrm>
            <a:off x="15203418" y="7355076"/>
            <a:ext cx="2685119" cy="2685119"/>
          </a:xfrm>
          <a:custGeom>
            <a:avLst/>
            <a:gdLst/>
            <a:ahLst/>
            <a:cxnLst/>
            <a:rect l="l" t="t" r="r" b="b"/>
            <a:pathLst>
              <a:path w="2685119" h="2685119">
                <a:moveTo>
                  <a:pt x="0" y="0"/>
                </a:moveTo>
                <a:lnTo>
                  <a:pt x="2685119" y="0"/>
                </a:lnTo>
                <a:lnTo>
                  <a:pt x="2685119" y="2685119"/>
                </a:lnTo>
                <a:lnTo>
                  <a:pt x="0" y="26851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3" name="Freeform 3"/>
          <p:cNvSpPr/>
          <p:nvPr/>
        </p:nvSpPr>
        <p:spPr>
          <a:xfrm>
            <a:off x="1023257" y="630555"/>
            <a:ext cx="16805381" cy="9025890"/>
          </a:xfrm>
          <a:custGeom>
            <a:avLst/>
            <a:gdLst/>
            <a:ahLst/>
            <a:cxnLst/>
            <a:rect l="l" t="t" r="r" b="b"/>
            <a:pathLst>
              <a:path w="16805381" h="9025890">
                <a:moveTo>
                  <a:pt x="0" y="0"/>
                </a:moveTo>
                <a:lnTo>
                  <a:pt x="16805381" y="0"/>
                </a:lnTo>
                <a:lnTo>
                  <a:pt x="16805381" y="9025890"/>
                </a:lnTo>
                <a:lnTo>
                  <a:pt x="0" y="9025890"/>
                </a:lnTo>
                <a:lnTo>
                  <a:pt x="0" y="0"/>
                </a:lnTo>
                <a:close/>
              </a:path>
            </a:pathLst>
          </a:custGeom>
          <a:blipFill>
            <a:blip r:embed="rId2">
              <a:alphaModFix amt="85000"/>
            </a:blip>
            <a:stretch>
              <a:fillRect/>
            </a:stretch>
          </a:blipFill>
        </p:spPr>
        <p:txBody>
          <a:bodyPr/>
          <a:lstStyle/>
          <a:p>
            <a:endParaRPr lang="en-US"/>
          </a:p>
        </p:txBody>
      </p:sp>
      <p:sp>
        <p:nvSpPr>
          <p:cNvPr id="4" name="Freeform 4"/>
          <p:cNvSpPr/>
          <p:nvPr/>
        </p:nvSpPr>
        <p:spPr>
          <a:xfrm>
            <a:off x="7638740" y="4767403"/>
            <a:ext cx="3010521" cy="3010521"/>
          </a:xfrm>
          <a:custGeom>
            <a:avLst/>
            <a:gdLst/>
            <a:ahLst/>
            <a:cxnLst/>
            <a:rect l="l" t="t" r="r" b="b"/>
            <a:pathLst>
              <a:path w="3010521" h="3010521">
                <a:moveTo>
                  <a:pt x="0" y="0"/>
                </a:moveTo>
                <a:lnTo>
                  <a:pt x="3010520" y="0"/>
                </a:lnTo>
                <a:lnTo>
                  <a:pt x="3010520" y="3010520"/>
                </a:lnTo>
                <a:lnTo>
                  <a:pt x="0" y="3010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5601258" y="1304925"/>
            <a:ext cx="7085484" cy="1131951"/>
          </a:xfrm>
          <a:prstGeom prst="rect">
            <a:avLst/>
          </a:prstGeom>
        </p:spPr>
        <p:txBody>
          <a:bodyPr lIns="0" tIns="0" rIns="0" bIns="0" rtlCol="0" anchor="t">
            <a:spAutoFit/>
          </a:bodyPr>
          <a:lstStyle/>
          <a:p>
            <a:pPr algn="ctr">
              <a:lnSpc>
                <a:spcPts val="9672"/>
              </a:lnSpc>
            </a:pPr>
            <a:r>
              <a:rPr lang="en-US" sz="9300">
                <a:solidFill>
                  <a:srgbClr val="022C5E"/>
                </a:solidFill>
                <a:latin typeface="Sergio Trendy"/>
                <a:ea typeface="Sergio Trendy"/>
                <a:cs typeface="Sergio Trendy"/>
                <a:sym typeface="Sergio Trendy"/>
              </a:rPr>
              <a:t>OUR TEAM </a:t>
            </a:r>
          </a:p>
        </p:txBody>
      </p:sp>
      <p:sp>
        <p:nvSpPr>
          <p:cNvPr id="6" name="TextBox 6"/>
          <p:cNvSpPr txBox="1"/>
          <p:nvPr/>
        </p:nvSpPr>
        <p:spPr>
          <a:xfrm>
            <a:off x="1298773" y="4296056"/>
            <a:ext cx="4302485" cy="925787"/>
          </a:xfrm>
          <a:prstGeom prst="rect">
            <a:avLst/>
          </a:prstGeom>
        </p:spPr>
        <p:txBody>
          <a:bodyPr lIns="0" tIns="0" rIns="0" bIns="0" rtlCol="0" anchor="t">
            <a:spAutoFit/>
          </a:bodyPr>
          <a:lstStyle/>
          <a:p>
            <a:pPr algn="ctr">
              <a:lnSpc>
                <a:spcPts val="7728"/>
              </a:lnSpc>
            </a:pPr>
            <a:r>
              <a:rPr lang="en-US" sz="5520" b="1">
                <a:solidFill>
                  <a:srgbClr val="022C5E"/>
                </a:solidFill>
                <a:latin typeface="Open Sans Bold"/>
                <a:ea typeface="Open Sans Bold"/>
                <a:cs typeface="Open Sans Bold"/>
                <a:sym typeface="Open Sans Bold"/>
              </a:rPr>
              <a:t>Anjali</a:t>
            </a:r>
          </a:p>
        </p:txBody>
      </p:sp>
      <p:sp>
        <p:nvSpPr>
          <p:cNvPr id="7" name="TextBox 7"/>
          <p:cNvSpPr txBox="1"/>
          <p:nvPr/>
        </p:nvSpPr>
        <p:spPr>
          <a:xfrm>
            <a:off x="13095592" y="4296056"/>
            <a:ext cx="3700172" cy="847444"/>
          </a:xfrm>
          <a:prstGeom prst="rect">
            <a:avLst/>
          </a:prstGeom>
        </p:spPr>
        <p:txBody>
          <a:bodyPr lIns="0" tIns="0" rIns="0" bIns="0" rtlCol="0" anchor="t">
            <a:spAutoFit/>
          </a:bodyPr>
          <a:lstStyle/>
          <a:p>
            <a:pPr algn="ctr">
              <a:lnSpc>
                <a:spcPts val="6999"/>
              </a:lnSpc>
            </a:pPr>
            <a:r>
              <a:rPr lang="en-US" sz="4999" b="1" dirty="0">
                <a:solidFill>
                  <a:srgbClr val="022C5E"/>
                </a:solidFill>
                <a:latin typeface="Open Sans Bold"/>
                <a:ea typeface="Open Sans Bold"/>
                <a:cs typeface="Open Sans Bold"/>
                <a:sym typeface="Open Sans Bold"/>
              </a:rPr>
              <a:t>Anuja</a:t>
            </a:r>
          </a:p>
        </p:txBody>
      </p:sp>
      <p:sp>
        <p:nvSpPr>
          <p:cNvPr id="8" name="TextBox 8"/>
          <p:cNvSpPr txBox="1"/>
          <p:nvPr/>
        </p:nvSpPr>
        <p:spPr>
          <a:xfrm>
            <a:off x="6643949" y="8601705"/>
            <a:ext cx="5117118" cy="656595"/>
          </a:xfrm>
          <a:prstGeom prst="rect">
            <a:avLst/>
          </a:prstGeom>
        </p:spPr>
        <p:txBody>
          <a:bodyPr lIns="0" tIns="0" rIns="0" bIns="0" rtlCol="0" anchor="t">
            <a:spAutoFit/>
          </a:bodyPr>
          <a:lstStyle/>
          <a:p>
            <a:pPr algn="ctr">
              <a:lnSpc>
                <a:spcPts val="4745"/>
              </a:lnSpc>
            </a:pPr>
            <a:r>
              <a:rPr lang="en-US" sz="5454" b="1">
                <a:solidFill>
                  <a:srgbClr val="022C5E"/>
                </a:solidFill>
                <a:latin typeface="Open Sans Bold"/>
                <a:ea typeface="Open Sans Bold"/>
                <a:cs typeface="Open Sans Bold"/>
                <a:sym typeface="Open Sans Bold"/>
              </a:rPr>
              <a:t>Pujitha</a:t>
            </a:r>
          </a:p>
        </p:txBody>
      </p:sp>
      <p:sp>
        <p:nvSpPr>
          <p:cNvPr id="9" name="TextBox 9"/>
          <p:cNvSpPr txBox="1"/>
          <p:nvPr/>
        </p:nvSpPr>
        <p:spPr>
          <a:xfrm>
            <a:off x="7115608" y="3142798"/>
            <a:ext cx="4173801" cy="890010"/>
          </a:xfrm>
          <a:prstGeom prst="rect">
            <a:avLst/>
          </a:prstGeom>
        </p:spPr>
        <p:txBody>
          <a:bodyPr lIns="0" tIns="0" rIns="0" bIns="0" rtlCol="0" anchor="t">
            <a:spAutoFit/>
          </a:bodyPr>
          <a:lstStyle/>
          <a:p>
            <a:pPr algn="ctr">
              <a:lnSpc>
                <a:spcPts val="7395"/>
              </a:lnSpc>
            </a:pPr>
            <a:r>
              <a:rPr lang="en-US" sz="5282" b="1">
                <a:solidFill>
                  <a:srgbClr val="022C5E"/>
                </a:solidFill>
                <a:latin typeface="Open Sans Bold"/>
                <a:ea typeface="Open Sans Bold"/>
                <a:cs typeface="Open Sans Bold"/>
                <a:sym typeface="Open Sans Bold"/>
              </a:rPr>
              <a:t>Akshaya</a:t>
            </a:r>
          </a:p>
        </p:txBody>
      </p:sp>
      <p:sp>
        <p:nvSpPr>
          <p:cNvPr id="10" name="TextBox 10"/>
          <p:cNvSpPr txBox="1"/>
          <p:nvPr/>
        </p:nvSpPr>
        <p:spPr>
          <a:xfrm>
            <a:off x="1298773" y="7753178"/>
            <a:ext cx="5048277" cy="645455"/>
          </a:xfrm>
          <a:prstGeom prst="rect">
            <a:avLst/>
          </a:prstGeom>
        </p:spPr>
        <p:txBody>
          <a:bodyPr lIns="0" tIns="0" rIns="0" bIns="0" rtlCol="0" anchor="t">
            <a:spAutoFit/>
          </a:bodyPr>
          <a:lstStyle/>
          <a:p>
            <a:pPr algn="ctr">
              <a:lnSpc>
                <a:spcPts val="4681"/>
              </a:lnSpc>
            </a:pPr>
            <a:r>
              <a:rPr lang="en-US" sz="5380" b="1">
                <a:solidFill>
                  <a:srgbClr val="022C5E"/>
                </a:solidFill>
                <a:latin typeface="Open Sans Bold"/>
                <a:ea typeface="Open Sans Bold"/>
                <a:cs typeface="Open Sans Bold"/>
                <a:sym typeface="Open Sans Bold"/>
              </a:rPr>
              <a:t>Pavan</a:t>
            </a:r>
          </a:p>
        </p:txBody>
      </p:sp>
      <p:sp>
        <p:nvSpPr>
          <p:cNvPr id="11" name="TextBox 11"/>
          <p:cNvSpPr txBox="1"/>
          <p:nvPr/>
        </p:nvSpPr>
        <p:spPr>
          <a:xfrm>
            <a:off x="12237661" y="7724603"/>
            <a:ext cx="5021639" cy="551253"/>
          </a:xfrm>
          <a:prstGeom prst="rect">
            <a:avLst/>
          </a:prstGeom>
        </p:spPr>
        <p:txBody>
          <a:bodyPr lIns="0" tIns="0" rIns="0" bIns="0" rtlCol="0" anchor="t">
            <a:spAutoFit/>
          </a:bodyPr>
          <a:lstStyle/>
          <a:p>
            <a:pPr algn="ctr">
              <a:lnSpc>
                <a:spcPts val="3977"/>
              </a:lnSpc>
            </a:pPr>
            <a:r>
              <a:rPr lang="en-US" sz="4572" b="1">
                <a:solidFill>
                  <a:srgbClr val="022C5E"/>
                </a:solidFill>
                <a:latin typeface="Open Sans Bold"/>
                <a:ea typeface="Open Sans Bold"/>
                <a:cs typeface="Open Sans Bold"/>
                <a:sym typeface="Open Sans Bold"/>
              </a:rPr>
              <a:t>Bandhavi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1936538" y="1028700"/>
            <a:ext cx="15322762" cy="8229600"/>
          </a:xfrm>
          <a:custGeom>
            <a:avLst/>
            <a:gdLst/>
            <a:ahLst/>
            <a:cxnLst/>
            <a:rect l="l" t="t" r="r" b="b"/>
            <a:pathLst>
              <a:path w="15322762" h="8229600">
                <a:moveTo>
                  <a:pt x="0" y="0"/>
                </a:moveTo>
                <a:lnTo>
                  <a:pt x="15322762" y="0"/>
                </a:lnTo>
                <a:lnTo>
                  <a:pt x="15322762"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062257" y="2877727"/>
            <a:ext cx="9071324" cy="4397423"/>
          </a:xfrm>
          <a:prstGeom prst="rect">
            <a:avLst/>
          </a:prstGeom>
        </p:spPr>
        <p:txBody>
          <a:bodyPr lIns="0" tIns="0" rIns="0" bIns="0" rtlCol="0" anchor="t">
            <a:spAutoFit/>
          </a:bodyPr>
          <a:lstStyle/>
          <a:p>
            <a:pPr algn="ctr">
              <a:lnSpc>
                <a:spcPts val="17972"/>
              </a:lnSpc>
            </a:pPr>
            <a:r>
              <a:rPr lang="en-US" sz="17281">
                <a:solidFill>
                  <a:srgbClr val="FFFFFF"/>
                </a:solidFill>
                <a:latin typeface="Sergio Trendy"/>
                <a:ea typeface="Sergio Trendy"/>
                <a:cs typeface="Sergio Trendy"/>
                <a:sym typeface="Sergio Trendy"/>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5871384" y="506596"/>
            <a:ext cx="6545233" cy="2237280"/>
          </a:xfrm>
          <a:custGeom>
            <a:avLst/>
            <a:gdLst/>
            <a:ahLst/>
            <a:cxnLst/>
            <a:rect l="l" t="t" r="r" b="b"/>
            <a:pathLst>
              <a:path w="6545233" h="2237280">
                <a:moveTo>
                  <a:pt x="0" y="0"/>
                </a:moveTo>
                <a:lnTo>
                  <a:pt x="6545232" y="0"/>
                </a:lnTo>
                <a:lnTo>
                  <a:pt x="6545232" y="2237280"/>
                </a:lnTo>
                <a:lnTo>
                  <a:pt x="0" y="22372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82619" y="2086078"/>
            <a:ext cx="15322762" cy="8229600"/>
          </a:xfrm>
          <a:custGeom>
            <a:avLst/>
            <a:gdLst/>
            <a:ahLst/>
            <a:cxnLst/>
            <a:rect l="l" t="t" r="r" b="b"/>
            <a:pathLst>
              <a:path w="15322762" h="8229600">
                <a:moveTo>
                  <a:pt x="0" y="0"/>
                </a:moveTo>
                <a:lnTo>
                  <a:pt x="15322762" y="0"/>
                </a:lnTo>
                <a:lnTo>
                  <a:pt x="15322762" y="8229600"/>
                </a:lnTo>
                <a:lnTo>
                  <a:pt x="0" y="8229600"/>
                </a:lnTo>
                <a:lnTo>
                  <a:pt x="0" y="0"/>
                </a:lnTo>
                <a:close/>
              </a:path>
            </a:pathLst>
          </a:custGeom>
          <a:blipFill>
            <a:blip r:embed="rId4">
              <a:alphaModFix amt="78000"/>
            </a:blip>
            <a:stretch>
              <a:fillRect/>
            </a:stretch>
          </a:blipFill>
        </p:spPr>
        <p:txBody>
          <a:bodyPr/>
          <a:lstStyle/>
          <a:p>
            <a:endParaRPr lang="en-US"/>
          </a:p>
        </p:txBody>
      </p:sp>
      <p:sp>
        <p:nvSpPr>
          <p:cNvPr id="5" name="TextBox 5"/>
          <p:cNvSpPr txBox="1"/>
          <p:nvPr/>
        </p:nvSpPr>
        <p:spPr>
          <a:xfrm>
            <a:off x="1028700" y="4413677"/>
            <a:ext cx="16230600" cy="4844623"/>
          </a:xfrm>
          <a:prstGeom prst="rect">
            <a:avLst/>
          </a:prstGeom>
        </p:spPr>
        <p:txBody>
          <a:bodyPr lIns="0" tIns="0" rIns="0" bIns="0" rtlCol="0" anchor="t">
            <a:spAutoFit/>
          </a:bodyPr>
          <a:lstStyle/>
          <a:p>
            <a:pPr algn="l">
              <a:lnSpc>
                <a:spcPts val="4884"/>
              </a:lnSpc>
            </a:pPr>
            <a:r>
              <a:rPr lang="en-US" sz="3489">
                <a:solidFill>
                  <a:srgbClr val="022C5E"/>
                </a:solidFill>
                <a:latin typeface="Open Sans"/>
                <a:ea typeface="Open Sans"/>
                <a:cs typeface="Open Sans"/>
                <a:sym typeface="Open Sans"/>
              </a:rPr>
              <a:t>The telecommunications industry is highly competitive, with customers often switching providers, causing high churn. Customer churn is the loss of clients who stop using a company’s services. This project aims to analyze customer data and usage patterns to predict churn using data analytics and machine learning. Predictive insights can help telecom companies improve services, offer personalized plans, and enhance customer satisfaction, reducing churn and boosting revenue.</a:t>
            </a:r>
          </a:p>
          <a:p>
            <a:pPr algn="l">
              <a:lnSpc>
                <a:spcPts val="4884"/>
              </a:lnSpc>
            </a:pPr>
            <a:endParaRPr lang="en-US" sz="3489">
              <a:solidFill>
                <a:srgbClr val="022C5E"/>
              </a:solidFill>
              <a:latin typeface="Open Sans"/>
              <a:ea typeface="Open Sans"/>
              <a:cs typeface="Open Sans"/>
              <a:sym typeface="Open Sans"/>
            </a:endParaRPr>
          </a:p>
        </p:txBody>
      </p:sp>
      <p:sp>
        <p:nvSpPr>
          <p:cNvPr id="6" name="TextBox 6"/>
          <p:cNvSpPr txBox="1"/>
          <p:nvPr/>
        </p:nvSpPr>
        <p:spPr>
          <a:xfrm>
            <a:off x="6906368" y="1050094"/>
            <a:ext cx="4869659" cy="1035984"/>
          </a:xfrm>
          <a:prstGeom prst="rect">
            <a:avLst/>
          </a:prstGeom>
        </p:spPr>
        <p:txBody>
          <a:bodyPr lIns="0" tIns="0" rIns="0" bIns="0" rtlCol="0" anchor="t">
            <a:spAutoFit/>
          </a:bodyPr>
          <a:lstStyle/>
          <a:p>
            <a:pPr algn="ctr">
              <a:lnSpc>
                <a:spcPts val="8473"/>
              </a:lnSpc>
            </a:pPr>
            <a:r>
              <a:rPr lang="en-US" sz="6052">
                <a:solidFill>
                  <a:srgbClr val="022C5E"/>
                </a:solidFill>
                <a:latin typeface="Hobo"/>
                <a:ea typeface="Hobo"/>
                <a:cs typeface="Hobo"/>
                <a:sym typeface="Hobo"/>
              </a:rPr>
              <a:t>Introduction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777312" y="586502"/>
            <a:ext cx="6764725" cy="2312306"/>
          </a:xfrm>
          <a:custGeom>
            <a:avLst/>
            <a:gdLst/>
            <a:ahLst/>
            <a:cxnLst/>
            <a:rect l="l" t="t" r="r" b="b"/>
            <a:pathLst>
              <a:path w="6764725" h="2312306">
                <a:moveTo>
                  <a:pt x="0" y="0"/>
                </a:moveTo>
                <a:lnTo>
                  <a:pt x="6764725" y="0"/>
                </a:lnTo>
                <a:lnTo>
                  <a:pt x="6764725" y="2312306"/>
                </a:lnTo>
                <a:lnTo>
                  <a:pt x="0" y="231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4128411" y="293251"/>
            <a:ext cx="3766643" cy="2898808"/>
          </a:xfrm>
          <a:custGeom>
            <a:avLst/>
            <a:gdLst/>
            <a:ahLst/>
            <a:cxnLst/>
            <a:rect l="l" t="t" r="r" b="b"/>
            <a:pathLst>
              <a:path w="3766643" h="2898808">
                <a:moveTo>
                  <a:pt x="0" y="0"/>
                </a:moveTo>
                <a:lnTo>
                  <a:pt x="3766643" y="0"/>
                </a:lnTo>
                <a:lnTo>
                  <a:pt x="3766643" y="2898809"/>
                </a:lnTo>
                <a:lnTo>
                  <a:pt x="0" y="2898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6" name="Picture 6"/>
          <p:cNvPicPr>
            <a:picLocks noChangeAspect="1"/>
          </p:cNvPicPr>
          <p:nvPr/>
        </p:nvPicPr>
        <p:blipFill>
          <a:blip r:embed="rId6">
            <a:alphaModFix amt="8999"/>
          </a:blip>
          <a:srcRect/>
          <a:stretch>
            <a:fillRect/>
          </a:stretch>
        </p:blipFill>
        <p:spPr>
          <a:xfrm>
            <a:off x="7114238" y="-282365"/>
            <a:ext cx="10943617" cy="10287000"/>
          </a:xfrm>
          <a:prstGeom prst="rect">
            <a:avLst/>
          </a:prstGeom>
          <a:ln w="38100" cap="sq">
            <a:solidFill>
              <a:srgbClr val="458AB9">
                <a:alpha val="8627"/>
              </a:srgbClr>
            </a:solidFill>
            <a:prstDash val="solid"/>
          </a:ln>
        </p:spPr>
      </p:pic>
      <p:sp>
        <p:nvSpPr>
          <p:cNvPr id="7" name="TextBox 7"/>
          <p:cNvSpPr txBox="1"/>
          <p:nvPr/>
        </p:nvSpPr>
        <p:spPr>
          <a:xfrm>
            <a:off x="777312" y="3229928"/>
            <a:ext cx="16709703" cy="6530362"/>
          </a:xfrm>
          <a:prstGeom prst="rect">
            <a:avLst/>
          </a:prstGeom>
        </p:spPr>
        <p:txBody>
          <a:bodyPr lIns="0" tIns="0" rIns="0" bIns="0" rtlCol="0" anchor="t">
            <a:spAutoFit/>
          </a:bodyPr>
          <a:lstStyle/>
          <a:p>
            <a:pPr marL="1003750" lvl="1" indent="-501875" algn="l">
              <a:lnSpc>
                <a:spcPts val="6508"/>
              </a:lnSpc>
              <a:buFont typeface="Arial"/>
              <a:buChar char="•"/>
            </a:pPr>
            <a:r>
              <a:rPr lang="en-US" sz="4649">
                <a:solidFill>
                  <a:srgbClr val="022C5E"/>
                </a:solidFill>
                <a:latin typeface="Open Sans"/>
                <a:ea typeface="Open Sans"/>
                <a:cs typeface="Open Sans"/>
                <a:sym typeface="Open Sans"/>
              </a:rPr>
              <a:t>Customer churn is a major problem for telecom companies. Their annual churn rates are often higher than 10%.</a:t>
            </a:r>
          </a:p>
          <a:p>
            <a:pPr algn="l">
              <a:lnSpc>
                <a:spcPts val="6508"/>
              </a:lnSpc>
            </a:pPr>
            <a:endParaRPr lang="en-US" sz="4649">
              <a:solidFill>
                <a:srgbClr val="022C5E"/>
              </a:solidFill>
              <a:latin typeface="Open Sans"/>
              <a:ea typeface="Open Sans"/>
              <a:cs typeface="Open Sans"/>
              <a:sym typeface="Open Sans"/>
            </a:endParaRPr>
          </a:p>
          <a:p>
            <a:pPr marL="1003750" lvl="1" indent="-501875" algn="l">
              <a:lnSpc>
                <a:spcPts val="6508"/>
              </a:lnSpc>
              <a:buFont typeface="Arial"/>
              <a:buChar char="•"/>
            </a:pPr>
            <a:r>
              <a:rPr lang="en-US" sz="4649">
                <a:solidFill>
                  <a:srgbClr val="022C5E"/>
                </a:solidFill>
                <a:latin typeface="Open Sans"/>
                <a:ea typeface="Open Sans"/>
                <a:cs typeface="Open Sans"/>
                <a:sym typeface="Open Sans"/>
              </a:rPr>
              <a:t>The goal of this project is to model churn probability conditioned on customer features and identify key drivers behind customer attrition.</a:t>
            </a:r>
          </a:p>
          <a:p>
            <a:pPr algn="l">
              <a:lnSpc>
                <a:spcPts val="6508"/>
              </a:lnSpc>
            </a:pPr>
            <a:endParaRPr lang="en-US" sz="4649">
              <a:solidFill>
                <a:srgbClr val="022C5E"/>
              </a:solidFill>
              <a:latin typeface="Open Sans"/>
              <a:ea typeface="Open Sans"/>
              <a:cs typeface="Open Sans"/>
              <a:sym typeface="Open Sans"/>
            </a:endParaRPr>
          </a:p>
        </p:txBody>
      </p:sp>
      <p:sp>
        <p:nvSpPr>
          <p:cNvPr id="8" name="TextBox 8"/>
          <p:cNvSpPr txBox="1"/>
          <p:nvPr/>
        </p:nvSpPr>
        <p:spPr>
          <a:xfrm>
            <a:off x="1210553" y="1183741"/>
            <a:ext cx="5898242" cy="1715067"/>
          </a:xfrm>
          <a:prstGeom prst="rect">
            <a:avLst/>
          </a:prstGeom>
        </p:spPr>
        <p:txBody>
          <a:bodyPr lIns="0" tIns="0" rIns="0" bIns="0" rtlCol="0" anchor="t">
            <a:spAutoFit/>
          </a:bodyPr>
          <a:lstStyle/>
          <a:p>
            <a:pPr algn="ctr">
              <a:lnSpc>
                <a:spcPts val="6872"/>
              </a:lnSpc>
            </a:pPr>
            <a:r>
              <a:rPr lang="en-US" sz="4909">
                <a:solidFill>
                  <a:srgbClr val="022C5E"/>
                </a:solidFill>
                <a:latin typeface="Hobo"/>
                <a:ea typeface="Hobo"/>
                <a:cs typeface="Hobo"/>
                <a:sym typeface="Hobo"/>
              </a:rPr>
              <a:t>Business Objective</a:t>
            </a:r>
          </a:p>
          <a:p>
            <a:pPr algn="ctr">
              <a:lnSpc>
                <a:spcPts val="6872"/>
              </a:lnSpc>
            </a:pPr>
            <a:endParaRPr lang="en-US" sz="4909">
              <a:solidFill>
                <a:srgbClr val="022C5E"/>
              </a:solidFill>
              <a:latin typeface="Hobo"/>
              <a:ea typeface="Hobo"/>
              <a:cs typeface="Hobo"/>
              <a:sym typeface="Hob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8999"/>
            </a:blip>
            <a:stretch>
              <a:fillRect t="-9222" b="-9222"/>
            </a:stretch>
          </a:blipFill>
        </p:spPr>
        <p:txBody>
          <a:bodyPr/>
          <a:lstStyle/>
          <a:p>
            <a:endParaRPr lang="en-US"/>
          </a:p>
        </p:txBody>
      </p:sp>
      <p:sp>
        <p:nvSpPr>
          <p:cNvPr id="3" name="Freeform 3"/>
          <p:cNvSpPr/>
          <p:nvPr/>
        </p:nvSpPr>
        <p:spPr>
          <a:xfrm>
            <a:off x="777312" y="122838"/>
            <a:ext cx="6764725" cy="2312306"/>
          </a:xfrm>
          <a:custGeom>
            <a:avLst/>
            <a:gdLst/>
            <a:ahLst/>
            <a:cxnLst/>
            <a:rect l="l" t="t" r="r" b="b"/>
            <a:pathLst>
              <a:path w="6764725" h="2312306">
                <a:moveTo>
                  <a:pt x="0" y="0"/>
                </a:moveTo>
                <a:lnTo>
                  <a:pt x="6764725" y="0"/>
                </a:lnTo>
                <a:lnTo>
                  <a:pt x="6764725" y="2312307"/>
                </a:lnTo>
                <a:lnTo>
                  <a:pt x="0" y="231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28700" y="2727938"/>
            <a:ext cx="16445719" cy="6428698"/>
          </a:xfrm>
          <a:prstGeom prst="rect">
            <a:avLst/>
          </a:prstGeom>
        </p:spPr>
        <p:txBody>
          <a:bodyPr lIns="0" tIns="0" rIns="0" bIns="0" rtlCol="0" anchor="t">
            <a:spAutoFit/>
          </a:bodyPr>
          <a:lstStyle/>
          <a:p>
            <a:pPr algn="l">
              <a:lnSpc>
                <a:spcPts val="6405"/>
              </a:lnSpc>
            </a:pPr>
            <a:r>
              <a:rPr lang="en-US" sz="4575">
                <a:solidFill>
                  <a:srgbClr val="022C5E"/>
                </a:solidFill>
                <a:latin typeface="Open Sans"/>
                <a:ea typeface="Open Sans"/>
                <a:cs typeface="Open Sans"/>
                <a:sym typeface="Open Sans"/>
              </a:rPr>
              <a:t>• Dataset contains information about telecom customers.</a:t>
            </a:r>
          </a:p>
          <a:p>
            <a:pPr algn="l">
              <a:lnSpc>
                <a:spcPts val="6405"/>
              </a:lnSpc>
            </a:pPr>
            <a:r>
              <a:rPr lang="en-US" sz="4575">
                <a:solidFill>
                  <a:srgbClr val="022C5E"/>
                </a:solidFill>
                <a:latin typeface="Open Sans"/>
                <a:ea typeface="Open Sans"/>
                <a:cs typeface="Open Sans"/>
                <a:sym typeface="Open Sans"/>
              </a:rPr>
              <a:t>• Each record represents a customer with multiple attributes such as:</a:t>
            </a:r>
          </a:p>
          <a:p>
            <a:pPr algn="l">
              <a:lnSpc>
                <a:spcPts val="6405"/>
              </a:lnSpc>
            </a:pPr>
            <a:r>
              <a:rPr lang="en-US" sz="4575">
                <a:solidFill>
                  <a:srgbClr val="022C5E"/>
                </a:solidFill>
                <a:latin typeface="Open Sans"/>
                <a:ea typeface="Open Sans"/>
                <a:cs typeface="Open Sans"/>
                <a:sym typeface="Open Sans"/>
              </a:rPr>
              <a:t>  - State, Account Length, International Plan, Voice Mail Plan</a:t>
            </a:r>
          </a:p>
          <a:p>
            <a:pPr algn="l">
              <a:lnSpc>
                <a:spcPts val="6405"/>
              </a:lnSpc>
            </a:pPr>
            <a:r>
              <a:rPr lang="en-US" sz="4575">
                <a:solidFill>
                  <a:srgbClr val="022C5E"/>
                </a:solidFill>
                <a:latin typeface="Open Sans"/>
                <a:ea typeface="Open Sans"/>
                <a:cs typeface="Open Sans"/>
                <a:sym typeface="Open Sans"/>
              </a:rPr>
              <a:t>  - Call Minutes and Charges (Day, Evening, Night, International)</a:t>
            </a:r>
          </a:p>
          <a:p>
            <a:pPr algn="l">
              <a:lnSpc>
                <a:spcPts val="6405"/>
              </a:lnSpc>
            </a:pPr>
            <a:r>
              <a:rPr lang="en-US" sz="4575">
                <a:solidFill>
                  <a:srgbClr val="022C5E"/>
                </a:solidFill>
                <a:latin typeface="Open Sans"/>
                <a:ea typeface="Open Sans"/>
                <a:cs typeface="Open Sans"/>
                <a:sym typeface="Open Sans"/>
              </a:rPr>
              <a:t>  - Customer Service Calls, Churn (Yes/No)</a:t>
            </a:r>
          </a:p>
          <a:p>
            <a:pPr algn="l">
              <a:lnSpc>
                <a:spcPts val="6405"/>
              </a:lnSpc>
            </a:pPr>
            <a:endParaRPr lang="en-US" sz="4575">
              <a:solidFill>
                <a:srgbClr val="022C5E"/>
              </a:solidFill>
              <a:latin typeface="Open Sans"/>
              <a:ea typeface="Open Sans"/>
              <a:cs typeface="Open Sans"/>
              <a:sym typeface="Open Sans"/>
            </a:endParaRPr>
          </a:p>
        </p:txBody>
      </p:sp>
      <p:sp>
        <p:nvSpPr>
          <p:cNvPr id="7" name="TextBox 7"/>
          <p:cNvSpPr txBox="1"/>
          <p:nvPr/>
        </p:nvSpPr>
        <p:spPr>
          <a:xfrm>
            <a:off x="1210553" y="720078"/>
            <a:ext cx="5898242" cy="1715067"/>
          </a:xfrm>
          <a:prstGeom prst="rect">
            <a:avLst/>
          </a:prstGeom>
        </p:spPr>
        <p:txBody>
          <a:bodyPr lIns="0" tIns="0" rIns="0" bIns="0" rtlCol="0" anchor="t">
            <a:spAutoFit/>
          </a:bodyPr>
          <a:lstStyle/>
          <a:p>
            <a:pPr algn="ctr">
              <a:lnSpc>
                <a:spcPts val="6872"/>
              </a:lnSpc>
            </a:pPr>
            <a:r>
              <a:rPr lang="en-US" sz="4909">
                <a:solidFill>
                  <a:srgbClr val="022C5E"/>
                </a:solidFill>
                <a:latin typeface="Hobo"/>
                <a:ea typeface="Hobo"/>
                <a:cs typeface="Hobo"/>
                <a:sym typeface="Hobo"/>
              </a:rPr>
              <a:t>Dataset Overview</a:t>
            </a:r>
          </a:p>
          <a:p>
            <a:pPr algn="ctr">
              <a:lnSpc>
                <a:spcPts val="6872"/>
              </a:lnSpc>
            </a:pPr>
            <a:endParaRPr lang="en-US" sz="4909">
              <a:solidFill>
                <a:srgbClr val="022C5E"/>
              </a:solidFill>
              <a:latin typeface="Hobo"/>
              <a:ea typeface="Hobo"/>
              <a:cs typeface="Hobo"/>
              <a:sym typeface="Hob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2" name="Freeform 2"/>
          <p:cNvSpPr/>
          <p:nvPr/>
        </p:nvSpPr>
        <p:spPr>
          <a:xfrm>
            <a:off x="777312" y="122838"/>
            <a:ext cx="7573040" cy="2588603"/>
          </a:xfrm>
          <a:custGeom>
            <a:avLst/>
            <a:gdLst/>
            <a:ahLst/>
            <a:cxnLst/>
            <a:rect l="l" t="t" r="r" b="b"/>
            <a:pathLst>
              <a:path w="7573040" h="2588603">
                <a:moveTo>
                  <a:pt x="0" y="0"/>
                </a:moveTo>
                <a:lnTo>
                  <a:pt x="7573040" y="0"/>
                </a:lnTo>
                <a:lnTo>
                  <a:pt x="7573040" y="2588603"/>
                </a:lnTo>
                <a:lnTo>
                  <a:pt x="0" y="25886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4622"/>
            <a:ext cx="18288000" cy="10291622"/>
          </a:xfrm>
          <a:custGeom>
            <a:avLst/>
            <a:gdLst/>
            <a:ahLst/>
            <a:cxnLst/>
            <a:rect l="l" t="t" r="r" b="b"/>
            <a:pathLst>
              <a:path w="18288000" h="10291622">
                <a:moveTo>
                  <a:pt x="0" y="0"/>
                </a:moveTo>
                <a:lnTo>
                  <a:pt x="18288000" y="0"/>
                </a:lnTo>
                <a:lnTo>
                  <a:pt x="18288000" y="10291622"/>
                </a:lnTo>
                <a:lnTo>
                  <a:pt x="0" y="10291622"/>
                </a:lnTo>
                <a:lnTo>
                  <a:pt x="0" y="0"/>
                </a:lnTo>
                <a:close/>
              </a:path>
            </a:pathLst>
          </a:custGeom>
          <a:blipFill>
            <a:blip r:embed="rId4">
              <a:alphaModFix amt="18000"/>
            </a:blip>
            <a:stretch>
              <a:fillRect l="-1108" t="-9780" b="-9780"/>
            </a:stretch>
          </a:blipFill>
        </p:spPr>
        <p:txBody>
          <a:bodyPr/>
          <a:lstStyle/>
          <a:p>
            <a:endParaRPr lang="en-US"/>
          </a:p>
        </p:txBody>
      </p:sp>
      <p:sp>
        <p:nvSpPr>
          <p:cNvPr id="6" name="TextBox 6"/>
          <p:cNvSpPr txBox="1"/>
          <p:nvPr/>
        </p:nvSpPr>
        <p:spPr>
          <a:xfrm>
            <a:off x="1028700" y="3277882"/>
            <a:ext cx="16230600" cy="6428698"/>
          </a:xfrm>
          <a:prstGeom prst="rect">
            <a:avLst/>
          </a:prstGeom>
        </p:spPr>
        <p:txBody>
          <a:bodyPr lIns="0" tIns="0" rIns="0" bIns="0" rtlCol="0" anchor="t">
            <a:spAutoFit/>
          </a:bodyPr>
          <a:lstStyle/>
          <a:p>
            <a:pPr algn="l">
              <a:lnSpc>
                <a:spcPts val="6405"/>
              </a:lnSpc>
            </a:pPr>
            <a:r>
              <a:rPr lang="en-US" sz="4575">
                <a:solidFill>
                  <a:srgbClr val="022C5E"/>
                </a:solidFill>
                <a:latin typeface="Open Sans"/>
                <a:ea typeface="Open Sans"/>
                <a:cs typeface="Open Sans"/>
                <a:sym typeface="Open Sans"/>
              </a:rPr>
              <a:t>• Checked missing values and outliers.</a:t>
            </a:r>
          </a:p>
          <a:p>
            <a:pPr algn="l">
              <a:lnSpc>
                <a:spcPts val="6405"/>
              </a:lnSpc>
            </a:pPr>
            <a:r>
              <a:rPr lang="en-US" sz="4575">
                <a:solidFill>
                  <a:srgbClr val="022C5E"/>
                </a:solidFill>
                <a:latin typeface="Open Sans"/>
                <a:ea typeface="Open Sans"/>
                <a:cs typeface="Open Sans"/>
                <a:sym typeface="Open Sans"/>
              </a:rPr>
              <a:t>• Visualized churn distribution and plan-wise customer segmentation.</a:t>
            </a:r>
          </a:p>
          <a:p>
            <a:pPr algn="l">
              <a:lnSpc>
                <a:spcPts val="6405"/>
              </a:lnSpc>
            </a:pPr>
            <a:r>
              <a:rPr lang="en-US" sz="4575">
                <a:solidFill>
                  <a:srgbClr val="022C5E"/>
                </a:solidFill>
                <a:latin typeface="Open Sans"/>
                <a:ea typeface="Open Sans"/>
                <a:cs typeface="Open Sans"/>
                <a:sym typeface="Open Sans"/>
              </a:rPr>
              <a:t>• Observations:</a:t>
            </a:r>
          </a:p>
          <a:p>
            <a:pPr algn="l">
              <a:lnSpc>
                <a:spcPts val="6405"/>
              </a:lnSpc>
            </a:pPr>
            <a:r>
              <a:rPr lang="en-US" sz="4575">
                <a:solidFill>
                  <a:srgbClr val="022C5E"/>
                </a:solidFill>
                <a:latin typeface="Open Sans"/>
                <a:ea typeface="Open Sans"/>
                <a:cs typeface="Open Sans"/>
                <a:sym typeface="Open Sans"/>
              </a:rPr>
              <a:t>   - Customers with international plans have higher churn.</a:t>
            </a:r>
          </a:p>
          <a:p>
            <a:pPr algn="l">
              <a:lnSpc>
                <a:spcPts val="6405"/>
              </a:lnSpc>
            </a:pPr>
            <a:r>
              <a:rPr lang="en-US" sz="4575">
                <a:solidFill>
                  <a:srgbClr val="022C5E"/>
                </a:solidFill>
                <a:latin typeface="Open Sans"/>
                <a:ea typeface="Open Sans"/>
                <a:cs typeface="Open Sans"/>
                <a:sym typeface="Open Sans"/>
              </a:rPr>
              <a:t>   - Frequent customer service calls often lead to churn.</a:t>
            </a:r>
          </a:p>
          <a:p>
            <a:pPr algn="l">
              <a:lnSpc>
                <a:spcPts val="6405"/>
              </a:lnSpc>
            </a:pPr>
            <a:r>
              <a:rPr lang="en-US" sz="4575">
                <a:solidFill>
                  <a:srgbClr val="022C5E"/>
                </a:solidFill>
                <a:latin typeface="Open Sans"/>
                <a:ea typeface="Open Sans"/>
                <a:cs typeface="Open Sans"/>
                <a:sym typeface="Open Sans"/>
              </a:rPr>
              <a:t>   - Long account duration customers are less likely to churn.</a:t>
            </a:r>
          </a:p>
          <a:p>
            <a:pPr algn="l">
              <a:lnSpc>
                <a:spcPts val="6405"/>
              </a:lnSpc>
            </a:pPr>
            <a:endParaRPr lang="en-US" sz="4575">
              <a:solidFill>
                <a:srgbClr val="022C5E"/>
              </a:solidFill>
              <a:latin typeface="Open Sans"/>
              <a:ea typeface="Open Sans"/>
              <a:cs typeface="Open Sans"/>
              <a:sym typeface="Open Sans"/>
            </a:endParaRPr>
          </a:p>
        </p:txBody>
      </p:sp>
      <p:sp>
        <p:nvSpPr>
          <p:cNvPr id="7" name="TextBox 7"/>
          <p:cNvSpPr txBox="1"/>
          <p:nvPr/>
        </p:nvSpPr>
        <p:spPr>
          <a:xfrm>
            <a:off x="1407751" y="457148"/>
            <a:ext cx="5898242" cy="2587322"/>
          </a:xfrm>
          <a:prstGeom prst="rect">
            <a:avLst/>
          </a:prstGeom>
        </p:spPr>
        <p:txBody>
          <a:bodyPr lIns="0" tIns="0" rIns="0" bIns="0" rtlCol="0" anchor="t">
            <a:spAutoFit/>
          </a:bodyPr>
          <a:lstStyle/>
          <a:p>
            <a:pPr algn="ctr">
              <a:lnSpc>
                <a:spcPts val="6872"/>
              </a:lnSpc>
            </a:pPr>
            <a:r>
              <a:rPr lang="en-US" sz="4909">
                <a:solidFill>
                  <a:srgbClr val="022C5E"/>
                </a:solidFill>
                <a:latin typeface="Hobo"/>
                <a:ea typeface="Hobo"/>
                <a:cs typeface="Hobo"/>
                <a:sym typeface="Hobo"/>
              </a:rPr>
              <a:t>Exploratory Data Analysis (EDA)</a:t>
            </a:r>
          </a:p>
          <a:p>
            <a:pPr algn="ctr">
              <a:lnSpc>
                <a:spcPts val="6872"/>
              </a:lnSpc>
            </a:pPr>
            <a:endParaRPr lang="en-US" sz="4909">
              <a:solidFill>
                <a:srgbClr val="022C5E"/>
              </a:solidFill>
              <a:latin typeface="Hobo"/>
              <a:ea typeface="Hobo"/>
              <a:cs typeface="Hobo"/>
              <a:sym typeface="Hob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4" name="Freeform 4"/>
          <p:cNvSpPr/>
          <p:nvPr/>
        </p:nvSpPr>
        <p:spPr>
          <a:xfrm>
            <a:off x="7848600" y="4348270"/>
            <a:ext cx="10148205" cy="5632223"/>
          </a:xfrm>
          <a:custGeom>
            <a:avLst/>
            <a:gdLst/>
            <a:ahLst/>
            <a:cxnLst/>
            <a:rect l="l" t="t" r="r" b="b"/>
            <a:pathLst>
              <a:path w="10681605" h="6284793">
                <a:moveTo>
                  <a:pt x="0" y="0"/>
                </a:moveTo>
                <a:lnTo>
                  <a:pt x="10681604" y="0"/>
                </a:lnTo>
                <a:lnTo>
                  <a:pt x="10681604" y="6284794"/>
                </a:lnTo>
                <a:lnTo>
                  <a:pt x="0" y="6284794"/>
                </a:lnTo>
                <a:lnTo>
                  <a:pt x="0" y="0"/>
                </a:lnTo>
                <a:close/>
              </a:path>
            </a:pathLst>
          </a:custGeom>
          <a:blipFill>
            <a:blip r:embed="rId2"/>
            <a:stretch>
              <a:fillRect t="-970" b="-155"/>
            </a:stretch>
          </a:blipFill>
        </p:spPr>
        <p:txBody>
          <a:bodyPr/>
          <a:lstStyle/>
          <a:p>
            <a:endParaRPr lang="en-US"/>
          </a:p>
        </p:txBody>
      </p:sp>
      <p:sp>
        <p:nvSpPr>
          <p:cNvPr id="5" name="TextBox 5"/>
          <p:cNvSpPr txBox="1"/>
          <p:nvPr/>
        </p:nvSpPr>
        <p:spPr>
          <a:xfrm>
            <a:off x="0" y="-104775"/>
            <a:ext cx="18288000" cy="4453045"/>
          </a:xfrm>
          <a:prstGeom prst="rect">
            <a:avLst/>
          </a:prstGeom>
        </p:spPr>
        <p:txBody>
          <a:bodyPr lIns="0" tIns="0" rIns="0" bIns="0" rtlCol="0" anchor="t">
            <a:spAutoFit/>
          </a:bodyPr>
          <a:lstStyle/>
          <a:p>
            <a:pPr algn="just">
              <a:lnSpc>
                <a:spcPts val="7081"/>
              </a:lnSpc>
              <a:spcBef>
                <a:spcPct val="0"/>
              </a:spcBef>
            </a:pPr>
            <a:r>
              <a:rPr lang="en-US" sz="5058" dirty="0">
                <a:solidFill>
                  <a:srgbClr val="000000"/>
                </a:solidFill>
                <a:latin typeface="Hobo"/>
                <a:ea typeface="Hobo"/>
                <a:cs typeface="Hobo"/>
                <a:sym typeface="Hobo"/>
              </a:rPr>
              <a:t>Categorical Data Analysis :-</a:t>
            </a:r>
          </a:p>
          <a:p>
            <a:pPr algn="just">
              <a:lnSpc>
                <a:spcPts val="7081"/>
              </a:lnSpc>
              <a:spcBef>
                <a:spcPct val="0"/>
              </a:spcBef>
            </a:pPr>
            <a:r>
              <a:rPr lang="en-US" sz="5058" dirty="0">
                <a:solidFill>
                  <a:srgbClr val="000000"/>
                </a:solidFill>
                <a:latin typeface="Hobo"/>
                <a:ea typeface="Hobo"/>
                <a:cs typeface="Hobo"/>
                <a:sym typeface="Hobo"/>
              </a:rPr>
              <a:t>This chart shows the distribution of key telecom features: most customers are from area code 415, and majority don’t have voice or international plans. The churn rate is low, with most customers staying with the company.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4" name="Freeform 4"/>
          <p:cNvSpPr/>
          <p:nvPr/>
        </p:nvSpPr>
        <p:spPr>
          <a:xfrm>
            <a:off x="408315" y="4847317"/>
            <a:ext cx="17471371" cy="4913823"/>
          </a:xfrm>
          <a:custGeom>
            <a:avLst/>
            <a:gdLst/>
            <a:ahLst/>
            <a:cxnLst/>
            <a:rect l="l" t="t" r="r" b="b"/>
            <a:pathLst>
              <a:path w="17471371" h="4913823">
                <a:moveTo>
                  <a:pt x="0" y="0"/>
                </a:moveTo>
                <a:lnTo>
                  <a:pt x="17471370" y="0"/>
                </a:lnTo>
                <a:lnTo>
                  <a:pt x="17471370" y="4913823"/>
                </a:lnTo>
                <a:lnTo>
                  <a:pt x="0" y="4913823"/>
                </a:lnTo>
                <a:lnTo>
                  <a:pt x="0" y="0"/>
                </a:lnTo>
                <a:close/>
              </a:path>
            </a:pathLst>
          </a:custGeom>
          <a:blipFill>
            <a:blip r:embed="rId2"/>
            <a:stretch>
              <a:fillRect l="-1143" r="-1563" b="-25074"/>
            </a:stretch>
          </a:blipFill>
        </p:spPr>
        <p:txBody>
          <a:bodyPr/>
          <a:lstStyle/>
          <a:p>
            <a:endParaRPr lang="en-US"/>
          </a:p>
        </p:txBody>
      </p:sp>
      <p:sp>
        <p:nvSpPr>
          <p:cNvPr id="5" name="TextBox 5"/>
          <p:cNvSpPr txBox="1"/>
          <p:nvPr/>
        </p:nvSpPr>
        <p:spPr>
          <a:xfrm>
            <a:off x="0" y="109109"/>
            <a:ext cx="18288000" cy="5034391"/>
          </a:xfrm>
          <a:prstGeom prst="rect">
            <a:avLst/>
          </a:prstGeom>
        </p:spPr>
        <p:txBody>
          <a:bodyPr lIns="0" tIns="0" rIns="0" bIns="0" rtlCol="0" anchor="t">
            <a:spAutoFit/>
          </a:bodyPr>
          <a:lstStyle/>
          <a:p>
            <a:pPr algn="just">
              <a:lnSpc>
                <a:spcPts val="6683"/>
              </a:lnSpc>
            </a:pPr>
            <a:r>
              <a:rPr lang="en-US" sz="4773">
                <a:solidFill>
                  <a:srgbClr val="000000"/>
                </a:solidFill>
                <a:latin typeface="Hobo"/>
                <a:ea typeface="Hobo"/>
                <a:cs typeface="Hobo"/>
                <a:sym typeface="Hobo"/>
              </a:rPr>
              <a:t>Churn Analysis by Plans</a:t>
            </a:r>
          </a:p>
          <a:p>
            <a:pPr algn="just">
              <a:lnSpc>
                <a:spcPts val="6683"/>
              </a:lnSpc>
            </a:pPr>
            <a:r>
              <a:rPr lang="en-US" sz="4773">
                <a:solidFill>
                  <a:srgbClr val="000000"/>
                </a:solidFill>
                <a:latin typeface="Hobo"/>
                <a:ea typeface="Hobo"/>
                <a:cs typeface="Hobo"/>
                <a:sym typeface="Hobo"/>
              </a:rPr>
              <a:t>These charts show how churn relates to customer plans:</a:t>
            </a:r>
          </a:p>
          <a:p>
            <a:pPr marL="1030654" lvl="1" indent="-515327" algn="just">
              <a:lnSpc>
                <a:spcPts val="6683"/>
              </a:lnSpc>
              <a:buFont typeface="Arial"/>
              <a:buChar char="•"/>
            </a:pPr>
            <a:r>
              <a:rPr lang="en-US" sz="4773">
                <a:solidFill>
                  <a:srgbClr val="000000"/>
                </a:solidFill>
                <a:latin typeface="Hobo"/>
                <a:ea typeface="Hobo"/>
                <a:cs typeface="Hobo"/>
                <a:sym typeface="Hobo"/>
              </a:rPr>
              <a:t>Customers without a voice plan have a higher churn count.</a:t>
            </a:r>
          </a:p>
          <a:p>
            <a:pPr marL="1030654" lvl="1" indent="-515327" algn="just">
              <a:lnSpc>
                <a:spcPts val="6683"/>
              </a:lnSpc>
              <a:buFont typeface="Arial"/>
              <a:buChar char="•"/>
            </a:pPr>
            <a:r>
              <a:rPr lang="en-US" sz="4773">
                <a:solidFill>
                  <a:srgbClr val="000000"/>
                </a:solidFill>
                <a:latin typeface="Hobo"/>
                <a:ea typeface="Hobo"/>
                <a:cs typeface="Hobo"/>
                <a:sym typeface="Hobo"/>
              </a:rPr>
              <a:t>Customers without an international plan also churn more.</a:t>
            </a:r>
          </a:p>
          <a:p>
            <a:pPr marL="1030654" lvl="1" indent="-515327" algn="just">
              <a:lnSpc>
                <a:spcPts val="6683"/>
              </a:lnSpc>
              <a:buFont typeface="Arial"/>
              <a:buChar char="•"/>
            </a:pPr>
            <a:r>
              <a:rPr lang="en-US" sz="4773">
                <a:solidFill>
                  <a:srgbClr val="000000"/>
                </a:solidFill>
                <a:latin typeface="Hobo"/>
                <a:ea typeface="Hobo"/>
                <a:cs typeface="Hobo"/>
                <a:sym typeface="Hobo"/>
              </a:rPr>
              <a:t>This indicates that plan types may influence customer retention.</a:t>
            </a:r>
          </a:p>
          <a:p>
            <a:pPr algn="just">
              <a:lnSpc>
                <a:spcPts val="6683"/>
              </a:lnSpc>
              <a:spcBef>
                <a:spcPct val="0"/>
              </a:spcBef>
            </a:pPr>
            <a:endParaRPr lang="en-US" sz="4773">
              <a:solidFill>
                <a:srgbClr val="000000"/>
              </a:solidFill>
              <a:latin typeface="Hobo"/>
              <a:ea typeface="Hobo"/>
              <a:cs typeface="Hobo"/>
              <a:sym typeface="Hob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0DBF8"/>
        </a:solidFill>
        <a:effectLst/>
      </p:bgPr>
    </p:bg>
    <p:spTree>
      <p:nvGrpSpPr>
        <p:cNvPr id="1" name=""/>
        <p:cNvGrpSpPr/>
        <p:nvPr/>
      </p:nvGrpSpPr>
      <p:grpSpPr>
        <a:xfrm>
          <a:off x="0" y="0"/>
          <a:ext cx="0" cy="0"/>
          <a:chOff x="0" y="0"/>
          <a:chExt cx="0" cy="0"/>
        </a:xfrm>
      </p:grpSpPr>
      <p:sp>
        <p:nvSpPr>
          <p:cNvPr id="4" name="Freeform 4"/>
          <p:cNvSpPr/>
          <p:nvPr/>
        </p:nvSpPr>
        <p:spPr>
          <a:xfrm>
            <a:off x="10445043" y="2807257"/>
            <a:ext cx="7539264" cy="7216241"/>
          </a:xfrm>
          <a:custGeom>
            <a:avLst/>
            <a:gdLst/>
            <a:ahLst/>
            <a:cxnLst/>
            <a:rect l="l" t="t" r="r" b="b"/>
            <a:pathLst>
              <a:path w="7539264" h="7216241">
                <a:moveTo>
                  <a:pt x="0" y="0"/>
                </a:moveTo>
                <a:lnTo>
                  <a:pt x="7539264" y="0"/>
                </a:lnTo>
                <a:lnTo>
                  <a:pt x="7539264" y="7216241"/>
                </a:lnTo>
                <a:lnTo>
                  <a:pt x="0" y="7216241"/>
                </a:lnTo>
                <a:lnTo>
                  <a:pt x="0" y="0"/>
                </a:lnTo>
                <a:close/>
              </a:path>
            </a:pathLst>
          </a:custGeom>
          <a:blipFill>
            <a:blip r:embed="rId2"/>
            <a:stretch>
              <a:fillRect l="-3175" r="-3175"/>
            </a:stretch>
          </a:blipFill>
        </p:spPr>
        <p:txBody>
          <a:bodyPr/>
          <a:lstStyle/>
          <a:p>
            <a:endParaRPr lang="en-US"/>
          </a:p>
        </p:txBody>
      </p:sp>
      <p:sp>
        <p:nvSpPr>
          <p:cNvPr id="5" name="TextBox 5"/>
          <p:cNvSpPr txBox="1"/>
          <p:nvPr/>
        </p:nvSpPr>
        <p:spPr>
          <a:xfrm>
            <a:off x="29491" y="-76200"/>
            <a:ext cx="10272016" cy="8258030"/>
          </a:xfrm>
          <a:prstGeom prst="rect">
            <a:avLst/>
          </a:prstGeom>
        </p:spPr>
        <p:txBody>
          <a:bodyPr lIns="0" tIns="0" rIns="0" bIns="0" rtlCol="0" anchor="t">
            <a:spAutoFit/>
          </a:bodyPr>
          <a:lstStyle/>
          <a:p>
            <a:pPr algn="just">
              <a:lnSpc>
                <a:spcPts val="5871"/>
              </a:lnSpc>
            </a:pPr>
            <a:r>
              <a:rPr lang="en-US" sz="4194" dirty="0">
                <a:solidFill>
                  <a:srgbClr val="000000"/>
                </a:solidFill>
                <a:latin typeface="Hobo"/>
                <a:ea typeface="Hobo"/>
                <a:cs typeface="Hobo"/>
                <a:sym typeface="Hobo"/>
              </a:rPr>
              <a:t>Correlation Matrix Analysis</a:t>
            </a:r>
          </a:p>
          <a:p>
            <a:pPr algn="just">
              <a:lnSpc>
                <a:spcPts val="5871"/>
              </a:lnSpc>
            </a:pPr>
            <a:r>
              <a:rPr lang="en-US" sz="4194" dirty="0">
                <a:solidFill>
                  <a:srgbClr val="000000"/>
                </a:solidFill>
                <a:latin typeface="Hobo"/>
                <a:ea typeface="Hobo"/>
                <a:cs typeface="Hobo"/>
                <a:sym typeface="Hobo"/>
              </a:rPr>
              <a:t>This heatmap shows the correlation between numerical features in the telecom dataset.</a:t>
            </a:r>
          </a:p>
          <a:p>
            <a:pPr marL="905520" lvl="1" indent="-452760" algn="just">
              <a:lnSpc>
                <a:spcPts val="5871"/>
              </a:lnSpc>
              <a:buFont typeface="Arial"/>
              <a:buChar char="•"/>
            </a:pPr>
            <a:r>
              <a:rPr lang="en-US" sz="4194" dirty="0">
                <a:solidFill>
                  <a:srgbClr val="000000"/>
                </a:solidFill>
                <a:latin typeface="Hobo"/>
                <a:ea typeface="Hobo"/>
                <a:cs typeface="Hobo"/>
                <a:sym typeface="Hobo"/>
              </a:rPr>
              <a:t>Strong correlations are seen between minutes and charges .</a:t>
            </a:r>
          </a:p>
          <a:p>
            <a:pPr marL="905520" lvl="1" indent="-452760" algn="just">
              <a:lnSpc>
                <a:spcPts val="5871"/>
              </a:lnSpc>
              <a:buFont typeface="Arial"/>
              <a:buChar char="•"/>
            </a:pPr>
            <a:r>
              <a:rPr lang="en-US" sz="4194" dirty="0">
                <a:solidFill>
                  <a:srgbClr val="000000"/>
                </a:solidFill>
                <a:latin typeface="Hobo"/>
                <a:ea typeface="Hobo"/>
                <a:cs typeface="Hobo"/>
                <a:sym typeface="Hobo"/>
              </a:rPr>
              <a:t>Other features show very low correlation, indicating minimal linear relationships.</a:t>
            </a:r>
          </a:p>
          <a:p>
            <a:pPr marL="905520" lvl="1" indent="-452760" algn="just">
              <a:lnSpc>
                <a:spcPts val="5871"/>
              </a:lnSpc>
              <a:buFont typeface="Arial"/>
              <a:buChar char="•"/>
            </a:pPr>
            <a:r>
              <a:rPr lang="en-US" sz="4194" dirty="0">
                <a:solidFill>
                  <a:srgbClr val="000000"/>
                </a:solidFill>
                <a:latin typeface="Hobo"/>
                <a:ea typeface="Hobo"/>
                <a:cs typeface="Hobo"/>
                <a:sym typeface="Hobo"/>
              </a:rPr>
              <a:t>Helps identify which variables are related and useful for churn prediction.</a:t>
            </a:r>
          </a:p>
          <a:p>
            <a:pPr algn="just">
              <a:lnSpc>
                <a:spcPts val="5871"/>
              </a:lnSpc>
              <a:spcBef>
                <a:spcPct val="0"/>
              </a:spcBef>
            </a:pPr>
            <a:endParaRPr lang="en-US" sz="4194" dirty="0">
              <a:solidFill>
                <a:srgbClr val="000000"/>
              </a:solidFill>
              <a:latin typeface="Hobo"/>
              <a:ea typeface="Hobo"/>
              <a:cs typeface="Hobo"/>
              <a:sym typeface="Hob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893</Words>
  <Application>Microsoft Office PowerPoint</Application>
  <PresentationFormat>Custom</PresentationFormat>
  <Paragraphs>93</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Hobo</vt:lpstr>
      <vt:lpstr>Open Sans</vt:lpstr>
      <vt:lpstr>Arial</vt:lpstr>
      <vt:lpstr>Sergio Trendy</vt:lpstr>
      <vt:lpstr>Calibri</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Aesthetic Group Project Presentation</dc:title>
  <dc:creator>ANUJA</dc:creator>
  <cp:lastModifiedBy>pavan hanagal</cp:lastModifiedBy>
  <cp:revision>4</cp:revision>
  <dcterms:created xsi:type="dcterms:W3CDTF">2006-08-16T00:00:00Z</dcterms:created>
  <dcterms:modified xsi:type="dcterms:W3CDTF">2025-10-24T11:28:33Z</dcterms:modified>
  <dc:identifier>DAGt3HJDwIw</dc:identifier>
</cp:coreProperties>
</file>